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20"/>
  </p:notesMasterIdLst>
  <p:sldIdLst>
    <p:sldId id="257" r:id="rId4"/>
    <p:sldId id="258" r:id="rId5"/>
    <p:sldId id="262" r:id="rId6"/>
    <p:sldId id="263" r:id="rId7"/>
    <p:sldId id="264" r:id="rId8"/>
    <p:sldId id="265" r:id="rId9"/>
    <p:sldId id="272" r:id="rId10"/>
    <p:sldId id="267" r:id="rId11"/>
    <p:sldId id="266" r:id="rId12"/>
    <p:sldId id="273" r:id="rId13"/>
    <p:sldId id="275" r:id="rId14"/>
    <p:sldId id="276" r:id="rId15"/>
    <p:sldId id="274" r:id="rId16"/>
    <p:sldId id="278" r:id="rId17"/>
    <p:sldId id="261" r:id="rId18"/>
    <p:sldId id="27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6" d="100"/>
          <a:sy n="116" d="100"/>
        </p:scale>
        <p:origin x="6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27765"/>
            <a:ext cx="9144000" cy="1535690"/>
          </a:xfrm>
        </p:spPr>
        <p:txBody>
          <a:bodyPr anchor="b">
            <a:normAutofit/>
          </a:bodyPr>
          <a:lstStyle>
            <a:lvl1pPr algn="ctr">
              <a:defRPr sz="48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5590308"/>
            <a:ext cx="9144000" cy="602673"/>
          </a:xfrm>
        </p:spPr>
        <p:txBody>
          <a:bodyPr anchor="ctr" anchorCtr="0"/>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76168A59-6D68-4B1D-976C-846579BDD7A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95830D-09B5-49FC-859C-960B5F3DDDE4}" type="slidenum">
              <a:rPr lang="zh-CN" altLang="en-US" smtClean="0"/>
            </a:fld>
            <a:endParaRPr lang="zh-CN" altLang="en-US"/>
          </a:p>
        </p:txBody>
      </p:sp>
      <p:sp>
        <p:nvSpPr>
          <p:cNvPr id="8" name="文本框 7"/>
          <p:cNvSpPr txBox="1"/>
          <p:nvPr/>
        </p:nvSpPr>
        <p:spPr>
          <a:xfrm>
            <a:off x="1524001" y="5527962"/>
            <a:ext cx="9143999" cy="536400"/>
          </a:xfrm>
          <a:prstGeom prst="rect">
            <a:avLst/>
          </a:prstGeom>
          <a:blipFill dpi="0" rotWithShape="1">
            <a:blip r:embed="rId3"/>
            <a:srcRect/>
            <a:stretch>
              <a:fillRect t="-2000"/>
            </a:stretch>
          </a:blipFill>
        </p:spPr>
        <p:txBody>
          <a:bodyPr vert="horz" lIns="91440" tIns="45720" rIns="91440" bIns="45720" rtlCol="0" anchor="ctr" anchorCtr="0">
            <a:normAutofit/>
          </a:bodyPr>
          <a:lstStyle>
            <a:defPPr>
              <a:defRPr lang="zh-CN"/>
            </a:defPPr>
            <a:lvl1pPr marL="0" indent="0" algn="ctr" defTabSz="914400" eaLnBrk="1" latinLnBrk="0" hangingPunct="1">
              <a:lnSpc>
                <a:spcPct val="90000"/>
              </a:lnSpc>
              <a:spcBef>
                <a:spcPts val="1000"/>
              </a:spcBef>
              <a:spcAft>
                <a:spcPts val="0"/>
              </a:spcAft>
              <a:buClr>
                <a:schemeClr val="accent3">
                  <a:lumMod val="75000"/>
                </a:schemeClr>
              </a:buClr>
              <a:buFont typeface="Wingdings" panose="05000000000000000000" pitchFamily="2" charset="2"/>
              <a:buNone/>
              <a:defRPr sz="1800" baseline="0">
                <a:solidFill>
                  <a:schemeClr val="accent3"/>
                </a:solidFill>
                <a:effectLst/>
                <a:latin typeface="+mj-lt"/>
                <a:ea typeface="+mj-ea"/>
              </a:defRPr>
            </a:lvl1pPr>
            <a:lvl2pPr indent="0" algn="ctr" defTabSz="914400" eaLnBrk="1" latinLnBrk="0" hangingPunct="1">
              <a:lnSpc>
                <a:spcPct val="90000"/>
              </a:lnSpc>
              <a:spcBef>
                <a:spcPts val="500"/>
              </a:spcBef>
              <a:buFont typeface="Arial" panose="020B0604020202020204" pitchFamily="34" charset="0"/>
              <a:buNone/>
              <a:defRPr sz="2000">
                <a:latin typeface="+mn-lt"/>
                <a:ea typeface="+mn-ea"/>
              </a:defRPr>
            </a:lvl2pPr>
            <a:lvl3pPr indent="0" algn="ctr" defTabSz="914400" eaLnBrk="1" latinLnBrk="0" hangingPunct="1">
              <a:lnSpc>
                <a:spcPct val="90000"/>
              </a:lnSpc>
              <a:spcBef>
                <a:spcPts val="500"/>
              </a:spcBef>
              <a:buFont typeface="Arial" panose="020B0604020202020204" pitchFamily="34" charset="0"/>
              <a:buNone/>
              <a:defRPr sz="1800">
                <a:latin typeface="+mn-lt"/>
                <a:ea typeface="+mn-ea"/>
              </a:defRPr>
            </a:lvl3pPr>
            <a:lvl4pPr indent="0" algn="ctr" defTabSz="914400" eaLnBrk="1" latinLnBrk="0" hangingPunct="1">
              <a:lnSpc>
                <a:spcPct val="90000"/>
              </a:lnSpc>
              <a:spcBef>
                <a:spcPts val="500"/>
              </a:spcBef>
              <a:buFont typeface="Arial" panose="020B0604020202020204" pitchFamily="34" charset="0"/>
              <a:buNone/>
              <a:defRPr sz="1600">
                <a:latin typeface="+mn-lt"/>
                <a:ea typeface="+mn-ea"/>
              </a:defRPr>
            </a:lvl4pPr>
            <a:lvl5pPr indent="0" algn="ctr" defTabSz="914400" eaLnBrk="1" latinLnBrk="0" hangingPunct="1">
              <a:lnSpc>
                <a:spcPct val="90000"/>
              </a:lnSpc>
              <a:spcBef>
                <a:spcPts val="500"/>
              </a:spcBef>
              <a:buFont typeface="Arial" panose="020B0604020202020204" pitchFamily="34" charset="0"/>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168A59-6D68-4B1D-976C-846579BDD7A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95830D-09B5-49FC-859C-960B5F3DDDE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0" name="组合 9"/>
          <p:cNvGrpSpPr/>
          <p:nvPr/>
        </p:nvGrpSpPr>
        <p:grpSpPr>
          <a:xfrm>
            <a:off x="1851893" y="623074"/>
            <a:ext cx="3209636" cy="5026063"/>
            <a:chOff x="2921000" y="904098"/>
            <a:chExt cx="2387600" cy="3738813"/>
          </a:xfrm>
        </p:grpSpPr>
        <p:cxnSp>
          <p:nvCxnSpPr>
            <p:cNvPr id="7" name="直接连接符 6"/>
            <p:cNvCxnSpPr/>
            <p:nvPr/>
          </p:nvCxnSpPr>
          <p:spPr>
            <a:xfrm flipH="1">
              <a:off x="3668184" y="904098"/>
              <a:ext cx="1640416" cy="1839369"/>
            </a:xfrm>
            <a:prstGeom prst="line">
              <a:avLst/>
            </a:prstGeom>
            <a:noFill/>
            <a:ln w="6350" cap="flat" cmpd="sng" algn="ctr">
              <a:solidFill>
                <a:schemeClr val="accent1">
                  <a:lumMod val="60000"/>
                  <a:lumOff val="40000"/>
                </a:schemeClr>
              </a:solidFill>
              <a:prstDash val="solid"/>
              <a:miter lim="800000"/>
            </a:ln>
            <a:effectLst/>
          </p:spPr>
        </p:cxnSp>
        <p:cxnSp>
          <p:nvCxnSpPr>
            <p:cNvPr id="8" name="直接连接符 7"/>
            <p:cNvCxnSpPr/>
            <p:nvPr/>
          </p:nvCxnSpPr>
          <p:spPr>
            <a:xfrm flipH="1">
              <a:off x="2921000" y="1883836"/>
              <a:ext cx="2387600" cy="2759075"/>
            </a:xfrm>
            <a:prstGeom prst="line">
              <a:avLst/>
            </a:prstGeom>
            <a:noFill/>
            <a:ln w="6350" cap="flat" cmpd="sng" algn="ctr">
              <a:solidFill>
                <a:schemeClr val="accent1">
                  <a:lumMod val="60000"/>
                  <a:lumOff val="40000"/>
                </a:schemeClr>
              </a:solidFill>
              <a:prstDash val="solid"/>
              <a:miter lim="800000"/>
            </a:ln>
            <a:effectLst/>
          </p:spPr>
        </p:cxnSp>
        <p:cxnSp>
          <p:nvCxnSpPr>
            <p:cNvPr id="9" name="直接连接符 8"/>
            <p:cNvCxnSpPr/>
            <p:nvPr/>
          </p:nvCxnSpPr>
          <p:spPr>
            <a:xfrm flipH="1">
              <a:off x="3210984" y="2904598"/>
              <a:ext cx="1066800" cy="1155700"/>
            </a:xfrm>
            <a:prstGeom prst="line">
              <a:avLst/>
            </a:prstGeom>
            <a:noFill/>
            <a:ln w="6350" cap="flat" cmpd="sng" algn="ctr">
              <a:solidFill>
                <a:schemeClr val="accent1">
                  <a:lumMod val="20000"/>
                  <a:lumOff val="80000"/>
                </a:schemeClr>
              </a:solidFill>
              <a:prstDash val="solid"/>
              <a:miter lim="800000"/>
            </a:ln>
            <a:effectLst/>
          </p:spPr>
        </p:cxnSp>
      </p:grpSp>
      <p:sp>
        <p:nvSpPr>
          <p:cNvPr id="2" name="Title 1"/>
          <p:cNvSpPr>
            <a:spLocks noGrp="1"/>
          </p:cNvSpPr>
          <p:nvPr>
            <p:ph type="title"/>
          </p:nvPr>
        </p:nvSpPr>
        <p:spPr>
          <a:xfrm>
            <a:off x="4065633" y="2763983"/>
            <a:ext cx="7157127" cy="1330036"/>
          </a:xfrm>
        </p:spPr>
        <p:txBody>
          <a:bodyPr anchor="ctr" anchorCtr="0">
            <a:normAutofit/>
          </a:bodyPr>
          <a:lstStyle>
            <a:lvl1pPr algn="ctr">
              <a:defRPr sz="40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3345872" y="4207440"/>
            <a:ext cx="7803863" cy="945785"/>
          </a:xfrm>
        </p:spPr>
        <p:txBody>
          <a:bodyPr>
            <a:normAutofit/>
          </a:bodyPr>
          <a:lstStyle>
            <a:lvl1pPr marL="0" indent="0">
              <a:buNone/>
              <a:defRPr sz="2800">
                <a:solidFill>
                  <a:schemeClr val="accent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6168A59-6D68-4B1D-976C-846579BDD7A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95830D-09B5-49FC-859C-960B5F3DDDE4}" type="slidenum">
              <a:rPr lang="zh-CN" altLang="en-US" smtClean="0"/>
            </a:fld>
            <a:endParaRPr lang="zh-CN" altLang="en-US"/>
          </a:p>
        </p:txBody>
      </p:sp>
      <p:sp>
        <p:nvSpPr>
          <p:cNvPr id="11" name="文本框 10"/>
          <p:cNvSpPr txBox="1"/>
          <p:nvPr/>
        </p:nvSpPr>
        <p:spPr>
          <a:xfrm>
            <a:off x="2856328" y="4158641"/>
            <a:ext cx="8366432" cy="536400"/>
          </a:xfrm>
          <a:prstGeom prst="rect">
            <a:avLst/>
          </a:prstGeom>
          <a:blipFill dpi="0" rotWithShape="1">
            <a:blip r:embed="rId2"/>
            <a:srcRect/>
            <a:stretch>
              <a:fillRect t="-2000"/>
            </a:stretch>
          </a:blipFill>
        </p:spPr>
        <p:txBody>
          <a:bodyPr vert="horz" lIns="91440" tIns="45720" rIns="91440" bIns="45720" rtlCol="0" anchor="ctr" anchorCtr="0">
            <a:normAutofit/>
          </a:bodyPr>
          <a:lstStyle>
            <a:defPPr>
              <a:defRPr lang="zh-CN"/>
            </a:defPPr>
            <a:lvl1pPr marL="0" indent="0" algn="ctr" defTabSz="914400" eaLnBrk="1" latinLnBrk="0" hangingPunct="1">
              <a:lnSpc>
                <a:spcPct val="90000"/>
              </a:lnSpc>
              <a:spcBef>
                <a:spcPts val="1000"/>
              </a:spcBef>
              <a:spcAft>
                <a:spcPts val="0"/>
              </a:spcAft>
              <a:buClr>
                <a:schemeClr val="accent3">
                  <a:lumMod val="75000"/>
                </a:schemeClr>
              </a:buClr>
              <a:buFont typeface="Wingdings" panose="05000000000000000000" pitchFamily="2" charset="2"/>
              <a:buNone/>
              <a:defRPr sz="1800" baseline="0">
                <a:solidFill>
                  <a:schemeClr val="accent3"/>
                </a:solidFill>
                <a:effectLst/>
                <a:latin typeface="+mj-lt"/>
                <a:ea typeface="+mj-ea"/>
              </a:defRPr>
            </a:lvl1pPr>
            <a:lvl2pPr indent="0" algn="ctr" defTabSz="914400" eaLnBrk="1" latinLnBrk="0" hangingPunct="1">
              <a:lnSpc>
                <a:spcPct val="90000"/>
              </a:lnSpc>
              <a:spcBef>
                <a:spcPts val="500"/>
              </a:spcBef>
              <a:buFont typeface="Arial" panose="020B0604020202020204" pitchFamily="34" charset="0"/>
              <a:buNone/>
              <a:defRPr sz="2000">
                <a:latin typeface="+mn-lt"/>
                <a:ea typeface="+mn-ea"/>
              </a:defRPr>
            </a:lvl2pPr>
            <a:lvl3pPr indent="0" algn="ctr" defTabSz="914400" eaLnBrk="1" latinLnBrk="0" hangingPunct="1">
              <a:lnSpc>
                <a:spcPct val="90000"/>
              </a:lnSpc>
              <a:spcBef>
                <a:spcPts val="500"/>
              </a:spcBef>
              <a:buFont typeface="Arial" panose="020B0604020202020204" pitchFamily="34" charset="0"/>
              <a:buNone/>
              <a:defRPr sz="1800">
                <a:latin typeface="+mn-lt"/>
                <a:ea typeface="+mn-ea"/>
              </a:defRPr>
            </a:lvl3pPr>
            <a:lvl4pPr indent="0" algn="ctr" defTabSz="914400" eaLnBrk="1" latinLnBrk="0" hangingPunct="1">
              <a:lnSpc>
                <a:spcPct val="90000"/>
              </a:lnSpc>
              <a:spcBef>
                <a:spcPts val="500"/>
              </a:spcBef>
              <a:buFont typeface="Arial" panose="020B0604020202020204" pitchFamily="34" charset="0"/>
              <a:buNone/>
              <a:defRPr sz="1600">
                <a:latin typeface="+mn-lt"/>
                <a:ea typeface="+mn-ea"/>
              </a:defRPr>
            </a:lvl4pPr>
            <a:lvl5pPr indent="0" algn="ctr" defTabSz="914400" eaLnBrk="1" latinLnBrk="0" hangingPunct="1">
              <a:lnSpc>
                <a:spcPct val="90000"/>
              </a:lnSpc>
              <a:spcBef>
                <a:spcPts val="500"/>
              </a:spcBef>
              <a:buFont typeface="Arial" panose="020B0604020202020204" pitchFamily="34" charset="0"/>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524000"/>
            <a:ext cx="5181600" cy="465296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524000"/>
            <a:ext cx="5181600" cy="465296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168A59-6D68-4B1D-976C-846579BDD7A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95830D-09B5-49FC-859C-960B5F3DDDE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49351"/>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9788" y="163544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3544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168A59-6D68-4B1D-976C-846579BDD7A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95830D-09B5-49FC-859C-960B5F3DDDE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4" name="组合 23"/>
          <p:cNvGrpSpPr/>
          <p:nvPr/>
        </p:nvGrpSpPr>
        <p:grpSpPr>
          <a:xfrm>
            <a:off x="2963703" y="1210397"/>
            <a:ext cx="6264594" cy="4437206"/>
            <a:chOff x="2481952" y="2226154"/>
            <a:chExt cx="4471298" cy="3167016"/>
          </a:xfrm>
        </p:grpSpPr>
        <p:sp>
          <p:nvSpPr>
            <p:cNvPr id="18" name="矩形 17"/>
            <p:cNvSpPr/>
            <p:nvPr/>
          </p:nvSpPr>
          <p:spPr>
            <a:xfrm rot="225092">
              <a:off x="2564502" y="3297717"/>
              <a:ext cx="4332288" cy="7254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olidFill>
                  <a:srgbClr val="FFFFFF"/>
                </a:solidFill>
              </a:endParaRPr>
            </a:p>
          </p:txBody>
        </p:sp>
        <p:sp>
          <p:nvSpPr>
            <p:cNvPr id="19" name="矩形 18"/>
            <p:cNvSpPr/>
            <p:nvPr/>
          </p:nvSpPr>
          <p:spPr>
            <a:xfrm rot="21197296">
              <a:off x="3059802" y="2357917"/>
              <a:ext cx="3341688" cy="723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olidFill>
                  <a:srgbClr val="FFFFFF"/>
                </a:solidFill>
              </a:endParaRPr>
            </a:p>
          </p:txBody>
        </p:sp>
        <p:sp>
          <p:nvSpPr>
            <p:cNvPr id="20" name="矩形 19"/>
            <p:cNvSpPr/>
            <p:nvPr/>
          </p:nvSpPr>
          <p:spPr>
            <a:xfrm rot="225092">
              <a:off x="2481952" y="3196117"/>
              <a:ext cx="4333875" cy="7239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spcBef>
                  <a:spcPts val="0"/>
                </a:spcBef>
                <a:spcAft>
                  <a:spcPts val="0"/>
                </a:spcAft>
                <a:defRPr/>
              </a:pPr>
              <a:endParaRPr lang="zh-CN" altLang="en-US" sz="4400" dirty="0">
                <a:solidFill>
                  <a:schemeClr val="bg1"/>
                </a:solidFill>
              </a:endParaRPr>
            </a:p>
          </p:txBody>
        </p:sp>
        <p:sp>
          <p:nvSpPr>
            <p:cNvPr id="21" name="矩形 20"/>
            <p:cNvSpPr/>
            <p:nvPr/>
          </p:nvSpPr>
          <p:spPr>
            <a:xfrm rot="21197296">
              <a:off x="2972490" y="2226154"/>
              <a:ext cx="3343275" cy="725488"/>
            </a:xfrm>
            <a:prstGeom prst="rect">
              <a:avLst/>
            </a:prstGeom>
            <a:solidFill>
              <a:schemeClr val="accent1"/>
            </a:solidFill>
            <a:ln w="3175">
              <a:noFill/>
            </a:ln>
            <a:effectLst>
              <a:outerShdw blurRad="25400"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spcBef>
                  <a:spcPts val="0"/>
                </a:spcBef>
                <a:spcAft>
                  <a:spcPts val="0"/>
                </a:spcAft>
                <a:defRPr/>
              </a:pPr>
              <a:endParaRPr lang="zh-CN" altLang="en-US" sz="4800" dirty="0">
                <a:solidFill>
                  <a:srgbClr val="FFFFFF"/>
                </a:solidFill>
                <a:cs typeface="Verdana" panose="020B0604030504040204" pitchFamily="34" charset="0"/>
              </a:endParaRPr>
            </a:p>
          </p:txBody>
        </p:sp>
        <p:sp>
          <p:nvSpPr>
            <p:cNvPr id="22" name="KSO_CT2"/>
            <p:cNvSpPr txBox="1"/>
            <p:nvPr/>
          </p:nvSpPr>
          <p:spPr>
            <a:xfrm rot="240000">
              <a:off x="2482452" y="3194929"/>
              <a:ext cx="4334400" cy="723600"/>
            </a:xfrm>
            <a:prstGeom prst="rect">
              <a:avLst/>
            </a:prstGeom>
            <a:noFill/>
          </p:spPr>
          <p:txBody>
            <a:bodyPr vert="horz" lIns="0" tIns="0" rIns="0" bIns="0" rtlCol="0" anchor="ctr">
              <a:normAutofit/>
            </a:bodyPr>
            <a:lstStyle>
              <a:lvl1pPr marL="0" indent="0" algn="ctr" defTabSz="914400" rtl="0" eaLnBrk="1" latinLnBrk="0" hangingPunct="1">
                <a:lnSpc>
                  <a:spcPct val="110000"/>
                </a:lnSpc>
                <a:spcBef>
                  <a:spcPts val="1800"/>
                </a:spcBef>
                <a:spcAft>
                  <a:spcPts val="0"/>
                </a:spcAft>
                <a:buClr>
                  <a:schemeClr val="accent3">
                    <a:lumMod val="75000"/>
                  </a:schemeClr>
                </a:buClr>
                <a:buSzPct val="70000"/>
                <a:buFont typeface="Wingdings 2" panose="05020102010507070707" pitchFamily="18" charset="2"/>
                <a:buNone/>
                <a:defRPr sz="4400" kern="1200" baseline="0">
                  <a:solidFill>
                    <a:schemeClr val="bg1"/>
                  </a:solidFill>
                  <a:effectLst/>
                  <a:latin typeface="+mj-lt"/>
                  <a:ea typeface="+mj-ea"/>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zh-CN" altLang="en-US" dirty="0" smtClean="0"/>
            </a:p>
          </p:txBody>
        </p:sp>
        <p:sp>
          <p:nvSpPr>
            <p:cNvPr id="23" name="KSO_BT1"/>
            <p:cNvSpPr txBox="1"/>
            <p:nvPr/>
          </p:nvSpPr>
          <p:spPr>
            <a:xfrm rot="21180000">
              <a:off x="2972052" y="2226529"/>
              <a:ext cx="3344400" cy="727200"/>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4800" b="1" i="0" kern="1200" baseline="0">
                  <a:solidFill>
                    <a:schemeClr val="bg1"/>
                  </a:solidFill>
                  <a:effectLst/>
                  <a:latin typeface="+mj-lt"/>
                  <a:ea typeface="+mj-ea"/>
                  <a:cs typeface="+mj-cs"/>
                </a:defRPr>
              </a:lvl1pPr>
            </a:lstStyle>
            <a:p>
              <a:pPr>
                <a:spcAft>
                  <a:spcPts val="0"/>
                </a:spcAft>
              </a:pPr>
              <a:endParaRPr lang="en-US" dirty="0"/>
            </a:p>
          </p:txBody>
        </p:sp>
        <p:sp>
          <p:nvSpPr>
            <p:cNvPr id="12" name="矩形 11"/>
            <p:cNvSpPr/>
            <p:nvPr>
              <p:custDataLst>
                <p:tags r:id="rId2"/>
              </p:custDataLst>
            </p:nvPr>
          </p:nvSpPr>
          <p:spPr>
            <a:xfrm rot="518391">
              <a:off x="2716213" y="4799445"/>
              <a:ext cx="3343275" cy="5937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olidFill>
                  <a:srgbClr val="FFFFFF"/>
                </a:solidFill>
              </a:endParaRPr>
            </a:p>
          </p:txBody>
        </p:sp>
        <p:sp>
          <p:nvSpPr>
            <p:cNvPr id="13" name="矩形 12"/>
            <p:cNvSpPr/>
            <p:nvPr>
              <p:custDataLst>
                <p:tags r:id="rId3"/>
              </p:custDataLst>
            </p:nvPr>
          </p:nvSpPr>
          <p:spPr>
            <a:xfrm rot="21396991">
              <a:off x="3603625" y="4362883"/>
              <a:ext cx="3349625" cy="5937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solidFill>
                  <a:srgbClr val="FFFFFF"/>
                </a:solidFill>
              </a:endParaRPr>
            </a:p>
          </p:txBody>
        </p:sp>
        <p:sp>
          <p:nvSpPr>
            <p:cNvPr id="14" name="矩形 13"/>
            <p:cNvSpPr/>
            <p:nvPr>
              <p:custDataLst>
                <p:tags r:id="rId4"/>
              </p:custDataLst>
            </p:nvPr>
          </p:nvSpPr>
          <p:spPr>
            <a:xfrm rot="21396991">
              <a:off x="3521075" y="4261283"/>
              <a:ext cx="3349625" cy="593725"/>
            </a:xfrm>
            <a:prstGeom prst="rect">
              <a:avLst/>
            </a:prstGeom>
            <a:solidFill>
              <a:schemeClr val="accent1"/>
            </a:solidFill>
            <a:ln w="3175">
              <a:noFill/>
            </a:ln>
            <a:effectLst>
              <a:outerShdw blurRad="25400" dist="127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spcBef>
                  <a:spcPts val="0"/>
                </a:spcBef>
                <a:spcAft>
                  <a:spcPts val="0"/>
                </a:spcAft>
                <a:defRPr/>
              </a:pPr>
              <a:endParaRPr lang="zh-CN" altLang="en-US" sz="1600" dirty="0">
                <a:solidFill>
                  <a:srgbClr val="FFFFFF"/>
                </a:solidFill>
              </a:endParaRPr>
            </a:p>
          </p:txBody>
        </p:sp>
        <p:sp>
          <p:nvSpPr>
            <p:cNvPr id="15" name="矩形 14"/>
            <p:cNvSpPr/>
            <p:nvPr>
              <p:custDataLst>
                <p:tags r:id="rId5"/>
              </p:custDataLst>
            </p:nvPr>
          </p:nvSpPr>
          <p:spPr>
            <a:xfrm rot="518391">
              <a:off x="2652713" y="4728008"/>
              <a:ext cx="3344862" cy="592137"/>
            </a:xfrm>
            <a:prstGeom prst="rect">
              <a:avLst/>
            </a:prstGeom>
            <a:solidFill>
              <a:schemeClr val="accent1"/>
            </a:solidFill>
            <a:ln w="3175">
              <a:noFill/>
            </a:ln>
            <a:effectLst>
              <a:outerShdw blurRad="25400" dist="127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spcBef>
                  <a:spcPts val="0"/>
                </a:spcBef>
                <a:spcAft>
                  <a:spcPts val="0"/>
                </a:spcAft>
                <a:defRPr/>
              </a:pPr>
              <a:endParaRPr lang="zh-CN" altLang="en-US" sz="1600" dirty="0">
                <a:solidFill>
                  <a:srgbClr val="FFFFFF"/>
                </a:solidFill>
              </a:endParaRPr>
            </a:p>
          </p:txBody>
        </p:sp>
      </p:grpSp>
      <p:sp>
        <p:nvSpPr>
          <p:cNvPr id="3" name="Date Placeholder 2"/>
          <p:cNvSpPr>
            <a:spLocks noGrp="1"/>
          </p:cNvSpPr>
          <p:nvPr>
            <p:ph type="dt" sz="half" idx="10"/>
          </p:nvPr>
        </p:nvSpPr>
        <p:spPr/>
        <p:txBody>
          <a:bodyPr/>
          <a:lstStyle/>
          <a:p>
            <a:fld id="{F77D6D75-5D42-476C-BE7D-9D00EB8E20F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D7712933-6F41-44B0-A3BE-9B2798590E91}" type="slidenum">
              <a:rPr lang="zh-CN" altLang="en-US" smtClean="0"/>
            </a:fld>
            <a:endParaRPr lang="zh-CN" altLang="en-US"/>
          </a:p>
        </p:txBody>
      </p:sp>
      <p:sp>
        <p:nvSpPr>
          <p:cNvPr id="2" name="Title 1"/>
          <p:cNvSpPr>
            <a:spLocks noGrp="1"/>
          </p:cNvSpPr>
          <p:nvPr>
            <p:ph type="title" hasCustomPrompt="1"/>
          </p:nvPr>
        </p:nvSpPr>
        <p:spPr>
          <a:xfrm rot="21184738">
            <a:off x="3644908" y="1195278"/>
            <a:ext cx="4746759" cy="1033039"/>
          </a:xfrm>
        </p:spPr>
        <p:txBody>
          <a:bodyPr>
            <a:normAutofit/>
          </a:bodyPr>
          <a:lstStyle>
            <a:lvl1pPr algn="ctr">
              <a:defRPr sz="6000">
                <a:solidFill>
                  <a:schemeClr val="bg1"/>
                </a:solidFill>
              </a:defRPr>
            </a:lvl1pPr>
          </a:lstStyle>
          <a:p>
            <a:r>
              <a:rPr lang="zh-CN" altLang="en-US" dirty="0" smtClean="0"/>
              <a:t>编辑标题</a:t>
            </a:r>
            <a:endParaRPr lang="en-US" dirty="0"/>
          </a:p>
        </p:txBody>
      </p:sp>
      <p:sp>
        <p:nvSpPr>
          <p:cNvPr id="26" name="内容占位符 25"/>
          <p:cNvSpPr>
            <a:spLocks noGrp="1"/>
          </p:cNvSpPr>
          <p:nvPr>
            <p:ph sz="quarter" idx="13" hasCustomPrompt="1"/>
          </p:nvPr>
        </p:nvSpPr>
        <p:spPr>
          <a:xfrm rot="237202">
            <a:off x="2942537" y="2568628"/>
            <a:ext cx="6125993" cy="1017577"/>
          </a:xfrm>
        </p:spPr>
        <p:txBody>
          <a:bodyPr anchor="ctr" anchorCtr="0">
            <a:normAutofit/>
          </a:bodyPr>
          <a:lstStyle>
            <a:lvl1pPr marL="0" indent="0" algn="ctr">
              <a:buNone/>
              <a:defRPr sz="3600">
                <a:solidFill>
                  <a:schemeClr val="bg1"/>
                </a:solidFill>
              </a:defRPr>
            </a:lvl1pPr>
          </a:lstStyle>
          <a:p>
            <a:pPr lvl="0"/>
            <a:r>
              <a:rPr lang="zh-CN" altLang="en-US" dirty="0" smtClean="0"/>
              <a:t>添加副标题</a:t>
            </a:r>
            <a:endParaRPr lang="zh-CN" altLang="en-US" dirty="0"/>
          </a:p>
        </p:txBody>
      </p:sp>
      <p:sp>
        <p:nvSpPr>
          <p:cNvPr id="30" name="内容占位符 29"/>
          <p:cNvSpPr>
            <a:spLocks noGrp="1"/>
          </p:cNvSpPr>
          <p:nvPr>
            <p:ph sz="quarter" idx="14" hasCustomPrompt="1"/>
          </p:nvPr>
        </p:nvSpPr>
        <p:spPr>
          <a:xfrm rot="21363546">
            <a:off x="4398990" y="4065587"/>
            <a:ext cx="4697357" cy="899033"/>
          </a:xfrm>
        </p:spPr>
        <p:txBody>
          <a:bodyPr anchor="ctr" anchorCtr="0">
            <a:normAutofit/>
          </a:bodyPr>
          <a:lstStyle>
            <a:lvl1pPr marL="0" indent="0" algn="ctr">
              <a:buNone/>
              <a:defRPr sz="2800">
                <a:solidFill>
                  <a:schemeClr val="bg1"/>
                </a:solidFill>
              </a:defRPr>
            </a:lvl1pPr>
          </a:lstStyle>
          <a:p>
            <a:pPr lvl="0"/>
            <a:r>
              <a:rPr lang="zh-CN" altLang="en-US" dirty="0" smtClean="0"/>
              <a:t>添加副标题</a:t>
            </a:r>
            <a:endParaRPr lang="zh-CN" altLang="en-US" dirty="0"/>
          </a:p>
        </p:txBody>
      </p:sp>
      <p:sp>
        <p:nvSpPr>
          <p:cNvPr id="32" name="内容占位符 31"/>
          <p:cNvSpPr>
            <a:spLocks noGrp="1"/>
          </p:cNvSpPr>
          <p:nvPr>
            <p:ph sz="quarter" idx="15" hasCustomPrompt="1"/>
          </p:nvPr>
        </p:nvSpPr>
        <p:spPr>
          <a:xfrm rot="504065">
            <a:off x="3247718" y="4709646"/>
            <a:ext cx="4715309" cy="900794"/>
          </a:xfrm>
        </p:spPr>
        <p:txBody>
          <a:bodyPr anchor="ctr" anchorCtr="0">
            <a:normAutofit/>
          </a:bodyPr>
          <a:lstStyle>
            <a:lvl1pPr marL="0" indent="0" algn="ctr">
              <a:buNone/>
              <a:defRPr sz="2800">
                <a:solidFill>
                  <a:schemeClr val="bg1"/>
                </a:solidFill>
              </a:defRPr>
            </a:lvl1pPr>
          </a:lstStyle>
          <a:p>
            <a:pPr lvl="0"/>
            <a:r>
              <a:rPr lang="zh-CN" altLang="en-US" dirty="0" smtClean="0"/>
              <a:t>添加副标题</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68A59-6D68-4B1D-976C-846579BDD7A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95830D-09B5-49FC-859C-960B5F3DDDE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35" name="组合 34"/>
          <p:cNvGrpSpPr/>
          <p:nvPr/>
        </p:nvGrpSpPr>
        <p:grpSpPr>
          <a:xfrm>
            <a:off x="629809" y="171983"/>
            <a:ext cx="4574194" cy="2357864"/>
            <a:chOff x="487713" y="115795"/>
            <a:chExt cx="5303739" cy="2733937"/>
          </a:xfrm>
        </p:grpSpPr>
        <p:sp>
          <p:nvSpPr>
            <p:cNvPr id="25" name="矩形 24"/>
            <p:cNvSpPr/>
            <p:nvPr/>
          </p:nvSpPr>
          <p:spPr>
            <a:xfrm>
              <a:off x="2889434" y="942412"/>
              <a:ext cx="603200" cy="633032"/>
            </a:xfrm>
            <a:prstGeom prst="rect">
              <a:avLst/>
            </a:prstGeom>
            <a:solidFill>
              <a:schemeClr val="accent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6" name="矩形 25"/>
            <p:cNvSpPr/>
            <p:nvPr/>
          </p:nvSpPr>
          <p:spPr>
            <a:xfrm>
              <a:off x="2077434" y="1416358"/>
              <a:ext cx="694344" cy="762291"/>
            </a:xfrm>
            <a:prstGeom prst="rect">
              <a:avLst/>
            </a:prstGeom>
            <a:solidFill>
              <a:schemeClr val="accent3">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7" name="矩形 26"/>
            <p:cNvSpPr/>
            <p:nvPr/>
          </p:nvSpPr>
          <p:spPr>
            <a:xfrm>
              <a:off x="1327600" y="284088"/>
              <a:ext cx="238133" cy="248573"/>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eaLnBrk="1" hangingPunct="1">
                <a:spcBef>
                  <a:spcPts val="0"/>
                </a:spcBef>
                <a:spcAft>
                  <a:spcPts val="0"/>
                </a:spcAft>
                <a:defRPr/>
              </a:pPr>
              <a:endParaRPr lang="zh-CN" altLang="en-US"/>
            </a:p>
          </p:txBody>
        </p:sp>
        <p:sp>
          <p:nvSpPr>
            <p:cNvPr id="29" name="矩形 28"/>
            <p:cNvSpPr/>
            <p:nvPr/>
          </p:nvSpPr>
          <p:spPr>
            <a:xfrm>
              <a:off x="3376992" y="1667084"/>
              <a:ext cx="1143429" cy="11826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0" name="矩形 29"/>
            <p:cNvSpPr/>
            <p:nvPr/>
          </p:nvSpPr>
          <p:spPr>
            <a:xfrm>
              <a:off x="4710994" y="1229595"/>
              <a:ext cx="1080458" cy="10837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1" name="矩形 30"/>
            <p:cNvSpPr/>
            <p:nvPr/>
          </p:nvSpPr>
          <p:spPr>
            <a:xfrm>
              <a:off x="1823891" y="367382"/>
              <a:ext cx="947887" cy="899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2" name="矩形 31"/>
            <p:cNvSpPr/>
            <p:nvPr/>
          </p:nvSpPr>
          <p:spPr>
            <a:xfrm>
              <a:off x="487713" y="115795"/>
              <a:ext cx="176819" cy="184570"/>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hangingPunct="1">
                <a:spcBef>
                  <a:spcPts val="0"/>
                </a:spcBef>
                <a:spcAft>
                  <a:spcPts val="0"/>
                </a:spcAft>
                <a:defRPr/>
              </a:pPr>
              <a:endParaRPr lang="zh-CN" altLang="en-US"/>
            </a:p>
          </p:txBody>
        </p:sp>
      </p:grpSp>
      <p:grpSp>
        <p:nvGrpSpPr>
          <p:cNvPr id="36" name="组合 35"/>
          <p:cNvGrpSpPr/>
          <p:nvPr/>
        </p:nvGrpSpPr>
        <p:grpSpPr>
          <a:xfrm>
            <a:off x="10247366" y="2920071"/>
            <a:ext cx="1552748" cy="3771673"/>
            <a:chOff x="7503588" y="3086327"/>
            <a:chExt cx="1552748" cy="3771673"/>
          </a:xfrm>
        </p:grpSpPr>
        <p:sp>
          <p:nvSpPr>
            <p:cNvPr id="21" name="矩形 20"/>
            <p:cNvSpPr/>
            <p:nvPr/>
          </p:nvSpPr>
          <p:spPr>
            <a:xfrm>
              <a:off x="7503588" y="4103818"/>
              <a:ext cx="792117" cy="775546"/>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2" name="矩形 21"/>
            <p:cNvSpPr/>
            <p:nvPr/>
          </p:nvSpPr>
          <p:spPr>
            <a:xfrm>
              <a:off x="7612959" y="5525652"/>
              <a:ext cx="611488" cy="639660"/>
            </a:xfrm>
            <a:prstGeom prst="rect">
              <a:avLst/>
            </a:prstGeom>
            <a:solidFill>
              <a:schemeClr val="accent4">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3" name="矩形 22"/>
            <p:cNvSpPr/>
            <p:nvPr/>
          </p:nvSpPr>
          <p:spPr>
            <a:xfrm>
              <a:off x="7612959" y="6218340"/>
              <a:ext cx="611488" cy="639660"/>
            </a:xfrm>
            <a:prstGeom prst="rect">
              <a:avLst/>
            </a:prstGeom>
            <a:solidFill>
              <a:schemeClr val="accent3">
                <a:lumMod val="40000"/>
                <a:lumOff val="6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4" name="矩形 23"/>
            <p:cNvSpPr/>
            <p:nvPr/>
          </p:nvSpPr>
          <p:spPr>
            <a:xfrm>
              <a:off x="8295705" y="6218340"/>
              <a:ext cx="611488" cy="639660"/>
            </a:xfrm>
            <a:prstGeom prst="rect">
              <a:avLst/>
            </a:prstGeom>
            <a:solidFill>
              <a:schemeClr val="accent3">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8" name="矩形 27"/>
            <p:cNvSpPr/>
            <p:nvPr/>
          </p:nvSpPr>
          <p:spPr>
            <a:xfrm>
              <a:off x="8661106" y="5223030"/>
              <a:ext cx="395230" cy="4318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3" name="矩形 32"/>
            <p:cNvSpPr/>
            <p:nvPr/>
          </p:nvSpPr>
          <p:spPr>
            <a:xfrm>
              <a:off x="7844080" y="3086327"/>
              <a:ext cx="238134" cy="248572"/>
            </a:xfrm>
            <a:prstGeom prst="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a:p>
          </p:txBody>
        </p:sp>
      </p:grpSp>
      <p:sp>
        <p:nvSpPr>
          <p:cNvPr id="2" name="Title 1"/>
          <p:cNvSpPr>
            <a:spLocks noGrp="1"/>
          </p:cNvSpPr>
          <p:nvPr>
            <p:ph type="title"/>
          </p:nvPr>
        </p:nvSpPr>
        <p:spPr>
          <a:xfrm>
            <a:off x="377371" y="2529846"/>
            <a:ext cx="5258609" cy="1573971"/>
          </a:xfrm>
        </p:spPr>
        <p:txBody>
          <a:bodyPr anchor="b">
            <a:normAutofit/>
          </a:bodyPr>
          <a:lstStyle>
            <a:lvl1pPr>
              <a:defRPr sz="3200" b="0"/>
            </a:lvl1pPr>
          </a:lstStyle>
          <a:p>
            <a:r>
              <a:rPr lang="zh-CN" altLang="en-US" dirty="0" smtClean="0"/>
              <a:t>单击此处编辑母版标题样式</a:t>
            </a:r>
            <a:endParaRPr lang="en-US" dirty="0"/>
          </a:p>
        </p:txBody>
      </p:sp>
      <p:sp>
        <p:nvSpPr>
          <p:cNvPr id="3" name="Picture Placeholder 2"/>
          <p:cNvSpPr>
            <a:spLocks noGrp="1"/>
          </p:cNvSpPr>
          <p:nvPr>
            <p:ph type="pic" idx="1"/>
          </p:nvPr>
        </p:nvSpPr>
        <p:spPr>
          <a:xfrm>
            <a:off x="5635980" y="1694080"/>
            <a:ext cx="4471733" cy="4538227"/>
          </a:xfrm>
        </p:spPr>
        <p:txBody>
          <a:bodyPr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377371" y="4174410"/>
            <a:ext cx="4961439" cy="2128489"/>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normAutofit/>
          </a:bodyPr>
          <a:lstStyle/>
          <a:p>
            <a:fld id="{76168A59-6D68-4B1D-976C-846579BDD7AA}" type="datetimeFigureOut">
              <a:rPr lang="zh-CN" altLang="en-US" smtClean="0"/>
            </a:fld>
            <a:endParaRPr lang="zh-CN" altLang="en-US"/>
          </a:p>
        </p:txBody>
      </p:sp>
      <p:sp>
        <p:nvSpPr>
          <p:cNvPr id="6" name="Footer Placeholder 5"/>
          <p:cNvSpPr>
            <a:spLocks noGrp="1"/>
          </p:cNvSpPr>
          <p:nvPr>
            <p:ph type="ftr" sz="quarter" idx="11"/>
          </p:nvPr>
        </p:nvSpPr>
        <p:spPr/>
        <p:txBody>
          <a:bodyPr>
            <a:normAutofit/>
          </a:bodyPr>
          <a:lstStyle/>
          <a:p>
            <a:endParaRPr lang="zh-CN" altLang="en-US"/>
          </a:p>
        </p:txBody>
      </p:sp>
      <p:sp>
        <p:nvSpPr>
          <p:cNvPr id="7" name="Slide Number Placeholder 6"/>
          <p:cNvSpPr>
            <a:spLocks noGrp="1"/>
          </p:cNvSpPr>
          <p:nvPr>
            <p:ph type="sldNum" sz="quarter" idx="12"/>
          </p:nvPr>
        </p:nvSpPr>
        <p:spPr/>
        <p:txBody>
          <a:bodyPr>
            <a:normAutofit/>
          </a:bodyPr>
          <a:lstStyle/>
          <a:p>
            <a:fld id="{C995830D-09B5-49FC-859C-960B5F3DDDE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1720" y="365125"/>
            <a:ext cx="140208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890016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168A59-6D68-4B1D-976C-846579BDD7A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95830D-09B5-49FC-859C-960B5F3DDDE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image" Target="../media/image3.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94551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508760"/>
            <a:ext cx="10515600" cy="466820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76168A59-6D68-4B1D-976C-846579BDD7AA}"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C995830D-09B5-49FC-859C-960B5F3DDDE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3">
            <a:lumMod val="75000"/>
          </a:schemeClr>
        </a:buClr>
        <a:buFont typeface="Wingdings" panose="05000000000000000000" pitchFamily="2" charset="2"/>
        <a:buChar char="¤"/>
        <a:defRPr sz="2400" kern="1200">
          <a:solidFill>
            <a:schemeClr val="accent2"/>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7.xml"/><Relationship Id="rId5" Type="http://schemas.openxmlformats.org/officeDocument/2006/relationships/tags" Target="../tags/tag10.xml"/><Relationship Id="rId4" Type="http://schemas.openxmlformats.org/officeDocument/2006/relationships/image" Target="../media/image6.wmf"/><Relationship Id="rId3" Type="http://schemas.openxmlformats.org/officeDocument/2006/relationships/oleObject" Target="../embeddings/oleObject1.bin"/><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4.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p:pic>
        <p:nvPicPr>
          <p:cNvPr id="34818" name="Picture 2"/>
          <p:cNvPicPr>
            <a:picLocks noGrp="1" noChangeAspect="1" noChangeArrowheads="1"/>
          </p:cNvPicPr>
          <p:nvPr/>
        </p:nvPicPr>
        <p:blipFill>
          <a:blip r:embed="rId1"/>
          <a:srcRect/>
          <a:stretch>
            <a:fillRect/>
          </a:stretch>
        </p:blipFill>
        <p:spPr bwMode="auto">
          <a:xfrm>
            <a:off x="6877685" y="807085"/>
            <a:ext cx="5248910" cy="5941060"/>
          </a:xfrm>
          <a:prstGeom prst="rect">
            <a:avLst/>
          </a:prstGeom>
          <a:noFill/>
          <a:ln w="9525">
            <a:noFill/>
            <a:miter lim="800000"/>
            <a:headEnd/>
            <a:tailEnd/>
          </a:ln>
          <a:effectLst/>
        </p:spPr>
      </p:pic>
      <p:sp>
        <p:nvSpPr>
          <p:cNvPr id="2" name="标题 1"/>
          <p:cNvSpPr>
            <a:spLocks noGrp="1"/>
          </p:cNvSpPr>
          <p:nvPr/>
        </p:nvSpPr>
        <p:spPr>
          <a:xfrm>
            <a:off x="908685" y="212725"/>
            <a:ext cx="8847455" cy="676910"/>
          </a:xfrm>
          <a:prstGeom prst="rect">
            <a:avLst/>
          </a:prstGeom>
        </p:spPr>
        <p:txBody>
          <a:bodyPr vert="horz" anchor="b">
            <a:normAutofit lnSpcReduction="1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r>
              <a:rPr lang="zh-CN" altLang="en-US" sz="3600" dirty="0" smtClean="0">
                <a:solidFill>
                  <a:schemeClr val="tx1"/>
                </a:solidFill>
              </a:rPr>
              <a:t>江门市河正环保设备有限公司</a:t>
            </a:r>
            <a:endParaRPr lang="zh-CN" altLang="en-US" sz="3600" dirty="0" smtClean="0">
              <a:solidFill>
                <a:schemeClr val="tx1"/>
              </a:solidFill>
            </a:endParaRPr>
          </a:p>
        </p:txBody>
      </p:sp>
      <p:pic>
        <p:nvPicPr>
          <p:cNvPr id="20481" name="Picture 1"/>
          <p:cNvPicPr>
            <a:picLocks noChangeAspect="1" noChangeArrowheads="1"/>
          </p:cNvPicPr>
          <p:nvPr/>
        </p:nvPicPr>
        <p:blipFill>
          <a:blip r:embed="rId2" cstate="print"/>
          <a:srcRect/>
          <a:stretch>
            <a:fillRect/>
          </a:stretch>
        </p:blipFill>
        <p:spPr bwMode="auto">
          <a:xfrm>
            <a:off x="2305050" y="212090"/>
            <a:ext cx="1136650" cy="594995"/>
          </a:xfrm>
          <a:prstGeom prst="rect">
            <a:avLst/>
          </a:prstGeom>
          <a:noFill/>
          <a:ln w="9525">
            <a:noFill/>
            <a:miter lim="800000"/>
            <a:headEnd/>
            <a:tailEnd/>
          </a:ln>
          <a:effectLst/>
        </p:spPr>
      </p:pic>
      <p:graphicFrame>
        <p:nvGraphicFramePr>
          <p:cNvPr id="4" name="对象 3">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图片 1024"/>
                      <p:cNvPicPr/>
                      <p:nvPr/>
                    </p:nvPicPr>
                    <p:blipFill>
                      <a:blip r:embed="rId4"/>
                      <a:stretch>
                        <a:fillRect/>
                      </a:stretch>
                    </p:blipFill>
                    <p:spPr>
                      <a:xfrm>
                        <a:off x="5638800" y="3321050"/>
                        <a:ext cx="914400" cy="215900"/>
                      </a:xfrm>
                      <a:prstGeom prst="rect">
                        <a:avLst/>
                      </a:prstGeom>
                    </p:spPr>
                  </p:pic>
                </p:oleObj>
              </mc:Fallback>
            </mc:AlternateContent>
          </a:graphicData>
        </a:graphic>
      </p:graphicFrame>
      <p:sp>
        <p:nvSpPr>
          <p:cNvPr id="6" name="文本框 5"/>
          <p:cNvSpPr txBox="1"/>
          <p:nvPr/>
        </p:nvSpPr>
        <p:spPr>
          <a:xfrm>
            <a:off x="1141730" y="1338580"/>
            <a:ext cx="4276725" cy="768350"/>
          </a:xfrm>
          <a:prstGeom prst="rect">
            <a:avLst/>
          </a:prstGeom>
          <a:noFill/>
        </p:spPr>
        <p:txBody>
          <a:bodyPr wrap="square" rtlCol="0">
            <a:spAutoFit/>
          </a:bodyPr>
          <a:p>
            <a:r>
              <a:rPr lang="zh-CN" altLang="en-US" sz="4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河正智能过滤机</a:t>
            </a:r>
            <a:endParaRPr lang="zh-CN" altLang="en-US" sz="4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p:txBody>
      </p:sp>
      <p:sp>
        <p:nvSpPr>
          <p:cNvPr id="8" name="文本框 7"/>
          <p:cNvSpPr txBox="1"/>
          <p:nvPr/>
        </p:nvSpPr>
        <p:spPr>
          <a:xfrm>
            <a:off x="1261745" y="2106930"/>
            <a:ext cx="5057775" cy="398780"/>
          </a:xfrm>
          <a:prstGeom prst="rect">
            <a:avLst/>
          </a:prstGeom>
          <a:noFill/>
        </p:spPr>
        <p:txBody>
          <a:bodyPr wrap="square" rtlCol="0">
            <a:spAutoFit/>
          </a:bodyPr>
          <a:p>
            <a:r>
              <a:rPr lang="zh-CN" altLang="en-US" sz="2000"/>
              <a:t>省水，省电，省人工，开创智能过滤时代</a:t>
            </a:r>
            <a:endParaRPr lang="zh-CN" altLang="en-US" sz="2000"/>
          </a:p>
        </p:txBody>
      </p:sp>
      <p:sp>
        <p:nvSpPr>
          <p:cNvPr id="10" name="文本框 9"/>
          <p:cNvSpPr txBox="1"/>
          <p:nvPr/>
        </p:nvSpPr>
        <p:spPr>
          <a:xfrm>
            <a:off x="1742440" y="2851785"/>
            <a:ext cx="309880" cy="368300"/>
          </a:xfrm>
          <a:prstGeom prst="rect">
            <a:avLst/>
          </a:prstGeom>
          <a:noFill/>
        </p:spPr>
        <p:txBody>
          <a:bodyPr wrap="none" rtlCol="0">
            <a:spAutoFit/>
          </a:bodyPr>
          <a:p>
            <a:endParaRPr lang="en-US" altLang="zh-CN"/>
          </a:p>
        </p:txBody>
      </p:sp>
      <p:sp>
        <p:nvSpPr>
          <p:cNvPr id="3" name="文本框 2"/>
          <p:cNvSpPr txBox="1"/>
          <p:nvPr/>
        </p:nvSpPr>
        <p:spPr>
          <a:xfrm>
            <a:off x="1482090" y="2747010"/>
            <a:ext cx="3935730" cy="2306955"/>
          </a:xfrm>
          <a:prstGeom prst="rect">
            <a:avLst/>
          </a:prstGeom>
          <a:noFill/>
        </p:spPr>
        <p:txBody>
          <a:bodyPr wrap="square" rtlCol="0">
            <a:spAutoFit/>
          </a:bodyPr>
          <a:p>
            <a:pPr marL="285750" indent="-285750">
              <a:lnSpc>
                <a:spcPct val="200000"/>
              </a:lnSpc>
              <a:buFont typeface="Wingdings" panose="05000000000000000000" charset="0"/>
              <a:buChar char=""/>
            </a:pPr>
            <a:r>
              <a:rPr lang="zh-CN" altLang="en-US"/>
              <a:t>节约用水</a:t>
            </a:r>
            <a:endParaRPr lang="zh-CN" altLang="en-US"/>
          </a:p>
          <a:p>
            <a:pPr marL="285750" indent="-285750">
              <a:lnSpc>
                <a:spcPct val="200000"/>
              </a:lnSpc>
              <a:buFont typeface="Wingdings" panose="05000000000000000000" charset="0"/>
              <a:buChar char=""/>
            </a:pPr>
            <a:r>
              <a:rPr lang="zh-CN" altLang="en-US"/>
              <a:t>节约用电</a:t>
            </a:r>
            <a:endParaRPr lang="zh-CN" altLang="en-US"/>
          </a:p>
          <a:p>
            <a:pPr marL="285750" indent="-285750">
              <a:lnSpc>
                <a:spcPct val="200000"/>
              </a:lnSpc>
              <a:buFont typeface="Wingdings" panose="05000000000000000000" charset="0"/>
              <a:buChar char=""/>
            </a:pPr>
            <a:r>
              <a:rPr lang="zh-CN" altLang="en-US"/>
              <a:t>节约人工成本</a:t>
            </a:r>
            <a:endParaRPr lang="zh-CN" altLang="en-US"/>
          </a:p>
          <a:p>
            <a:pPr marL="285750" indent="-285750">
              <a:lnSpc>
                <a:spcPct val="200000"/>
              </a:lnSpc>
              <a:buFont typeface="Wingdings" panose="05000000000000000000" charset="0"/>
              <a:buChar char=""/>
            </a:pPr>
            <a:r>
              <a:rPr lang="zh-CN" altLang="en-US"/>
              <a:t>节约耗材使用</a:t>
            </a:r>
            <a:endParaRPr lang="zh-CN" altLang="en-US"/>
          </a:p>
        </p:txBody>
      </p:sp>
      <p:sp>
        <p:nvSpPr>
          <p:cNvPr id="5" name="文本框 4"/>
          <p:cNvSpPr txBox="1"/>
          <p:nvPr/>
        </p:nvSpPr>
        <p:spPr>
          <a:xfrm>
            <a:off x="1482090" y="5210810"/>
            <a:ext cx="2383790" cy="368300"/>
          </a:xfrm>
          <a:prstGeom prst="rect">
            <a:avLst/>
          </a:prstGeom>
          <a:noFill/>
        </p:spPr>
        <p:txBody>
          <a:bodyPr wrap="square" rtlCol="0">
            <a:spAutoFit/>
          </a:bodyPr>
          <a:p>
            <a:pPr marL="285750" indent="-285750">
              <a:buFont typeface="Wingdings" panose="05000000000000000000" charset="0"/>
              <a:buChar char=""/>
            </a:pPr>
            <a:r>
              <a:rPr lang="zh-CN" altLang="en-US"/>
              <a:t>节约固废处理费用</a:t>
            </a:r>
            <a:endParaRPr lang="zh-CN" altLang="en-US"/>
          </a:p>
        </p:txBody>
      </p:sp>
      <p:sp>
        <p:nvSpPr>
          <p:cNvPr id="7" name="文本框 6"/>
          <p:cNvSpPr txBox="1"/>
          <p:nvPr/>
        </p:nvSpPr>
        <p:spPr>
          <a:xfrm>
            <a:off x="1482090" y="5797550"/>
            <a:ext cx="3088640" cy="368300"/>
          </a:xfrm>
          <a:prstGeom prst="rect">
            <a:avLst/>
          </a:prstGeom>
          <a:noFill/>
        </p:spPr>
        <p:txBody>
          <a:bodyPr wrap="square" rtlCol="0">
            <a:spAutoFit/>
          </a:bodyPr>
          <a:p>
            <a:pPr marL="285750" indent="-285750">
              <a:buFont typeface="Wingdings" panose="05000000000000000000" charset="0"/>
              <a:buChar char=""/>
            </a:pPr>
            <a:r>
              <a:rPr lang="zh-CN" altLang="en-US"/>
              <a:t>节约清洗滤芯时残留镀液</a:t>
            </a:r>
            <a:endParaRPr lang="zh-CN" altLang="en-US"/>
          </a:p>
        </p:txBody>
      </p:sp>
    </p:spTree>
    <p:custDataLst>
      <p:tags r:id="rId5"/>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102235" y="79375"/>
            <a:ext cx="3228975" cy="521970"/>
          </a:xfrm>
          <a:prstGeom prst="rect">
            <a:avLst/>
          </a:prstGeom>
          <a:noFill/>
        </p:spPr>
        <p:txBody>
          <a:bodyPr wrap="square" rtlCol="0">
            <a:spAutoFit/>
          </a:bodyPr>
          <a:p>
            <a:r>
              <a:rPr lang="zh-CN" altLang="en-US" sz="2800"/>
              <a:t>安装条件注意事项</a:t>
            </a:r>
            <a:endParaRPr lang="zh-CN" altLang="en-US" sz="2800"/>
          </a:p>
        </p:txBody>
      </p:sp>
      <p:sp>
        <p:nvSpPr>
          <p:cNvPr id="5" name="文本框 4"/>
          <p:cNvSpPr txBox="1"/>
          <p:nvPr/>
        </p:nvSpPr>
        <p:spPr>
          <a:xfrm>
            <a:off x="653415" y="688340"/>
            <a:ext cx="9403715" cy="5349240"/>
          </a:xfrm>
          <a:prstGeom prst="rect">
            <a:avLst/>
          </a:prstGeom>
          <a:noFill/>
        </p:spPr>
        <p:txBody>
          <a:bodyPr wrap="square" rtlCol="0">
            <a:spAutoFit/>
          </a:bodyPr>
          <a:p>
            <a:pPr marL="285750" indent="-285750">
              <a:lnSpc>
                <a:spcPct val="190000"/>
              </a:lnSpc>
              <a:buFont typeface="Wingdings" panose="05000000000000000000" charset="0"/>
              <a:buChar char=""/>
            </a:pPr>
            <a:r>
              <a:rPr lang="en-US" altLang="zh-CN"/>
              <a:t>     </a:t>
            </a:r>
            <a:r>
              <a:rPr lang="zh-CN" altLang="en-US"/>
              <a:t>长期使用管线必须做好支撑，以防止接合部分泄漏，及运转时管线因震动损坏管线。</a:t>
            </a:r>
            <a:endParaRPr lang="zh-CN" altLang="en-US"/>
          </a:p>
          <a:p>
            <a:pPr marL="285750" indent="-285750">
              <a:lnSpc>
                <a:spcPct val="190000"/>
              </a:lnSpc>
              <a:buFont typeface="Wingdings" panose="05000000000000000000" charset="0"/>
              <a:buChar char=""/>
            </a:pPr>
            <a:r>
              <a:rPr lang="zh-CN" altLang="en-US"/>
              <a:t>     入口配管最前端必须加装底阀或逆止阀及过滤网，位置不能靠近空气搅拌管，避免吸入空气，并尽量减少有转弯，及尽量缩短入口配管距离，吸入口配管，管径不能小于泵浦口径。</a:t>
            </a:r>
            <a:endParaRPr lang="zh-CN" altLang="en-US"/>
          </a:p>
          <a:p>
            <a:pPr marL="285750" indent="-285750">
              <a:lnSpc>
                <a:spcPct val="190000"/>
              </a:lnSpc>
              <a:buFont typeface="Wingdings" panose="05000000000000000000" charset="0"/>
              <a:buChar char=""/>
            </a:pPr>
            <a:r>
              <a:rPr lang="zh-CN" altLang="en-US"/>
              <a:t>      配管前应先注意使用之化学特性、温度条件、选择不同之管件材质，配合实际需要。如：温度60℃以上，80℃以内，应选用PP管件安装配管。</a:t>
            </a:r>
            <a:endParaRPr lang="zh-CN" altLang="en-US"/>
          </a:p>
          <a:p>
            <a:pPr marL="285750" indent="-285750">
              <a:lnSpc>
                <a:spcPct val="190000"/>
              </a:lnSpc>
              <a:buFont typeface="Wingdings" panose="05000000000000000000" charset="0"/>
              <a:buChar char=""/>
            </a:pPr>
            <a:r>
              <a:rPr lang="zh-CN" altLang="en-US"/>
              <a:t>      进行配管时应注意管内不可残留任何杂质或碎屑，必要时以清水加入以清洗管线。</a:t>
            </a:r>
            <a:endParaRPr lang="zh-CN" altLang="en-US"/>
          </a:p>
          <a:p>
            <a:pPr marL="285750" indent="-285750">
              <a:lnSpc>
                <a:spcPct val="190000"/>
              </a:lnSpc>
              <a:buFont typeface="Wingdings" panose="05000000000000000000" charset="0"/>
              <a:buChar char=""/>
            </a:pPr>
            <a:r>
              <a:rPr lang="zh-CN" altLang="en-US"/>
              <a:t>      安装智能过滤机时应选择坚固且地面平整，保持机身垂直并要加以固定。</a:t>
            </a:r>
            <a:endParaRPr lang="zh-CN" altLang="en-US"/>
          </a:p>
          <a:p>
            <a:pPr marL="285750" indent="-285750">
              <a:lnSpc>
                <a:spcPct val="190000"/>
              </a:lnSpc>
              <a:buFont typeface="Wingdings" panose="05000000000000000000" charset="0"/>
              <a:buChar char=""/>
            </a:pPr>
            <a:r>
              <a:rPr lang="zh-CN" altLang="en-US"/>
              <a:t>      智能过滤机泵浦出入口高度如低于药液槽药液高度时，应注意出入口管路需加装止水球阀，避免于维修泵浦时造成药液虹吸现象。</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1605280" cy="521970"/>
          </a:xfrm>
          <a:prstGeom prst="rect">
            <a:avLst/>
          </a:prstGeom>
          <a:noFill/>
        </p:spPr>
        <p:txBody>
          <a:bodyPr wrap="none" rtlCol="0">
            <a:spAutoFit/>
          </a:bodyPr>
          <a:p>
            <a:r>
              <a:rPr lang="zh-CN" altLang="en-US" sz="2800"/>
              <a:t>安装要求</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1235075" y="1141095"/>
            <a:ext cx="10723245" cy="4297680"/>
          </a:xfrm>
          <a:prstGeom prst="rect">
            <a:avLst/>
          </a:prstGeom>
          <a:noFill/>
        </p:spPr>
        <p:txBody>
          <a:bodyPr wrap="square" rtlCol="0">
            <a:spAutoFit/>
          </a:bodyPr>
          <a:p>
            <a:pPr>
              <a:lnSpc>
                <a:spcPct val="190000"/>
              </a:lnSpc>
            </a:pPr>
            <a:r>
              <a:rPr lang="zh-CN" altLang="en-US">
                <a:latin typeface="仿宋" panose="02010609060101010101" charset="-122"/>
                <a:ea typeface="仿宋" panose="02010609060101010101" charset="-122"/>
              </a:rPr>
              <a:t>河正智能过滤机的安装需要满足以下安装条件，请您在购买前确认是否满足以下要求：</a:t>
            </a:r>
            <a:endParaRPr lang="zh-CN" altLang="en-US">
              <a:latin typeface="仿宋" panose="02010609060101010101" charset="-122"/>
              <a:ea typeface="仿宋" panose="02010609060101010101" charset="-122"/>
            </a:endParaRPr>
          </a:p>
          <a:p>
            <a:pPr>
              <a:lnSpc>
                <a:spcPct val="190000"/>
              </a:lnSpc>
            </a:pPr>
            <a:endParaRPr lang="zh-CN" altLang="en-US">
              <a:latin typeface="仿宋" panose="02010609060101010101" charset="-122"/>
              <a:ea typeface="仿宋" panose="02010609060101010101" charset="-122"/>
            </a:endParaRPr>
          </a:p>
          <a:p>
            <a:pPr>
              <a:lnSpc>
                <a:spcPct val="190000"/>
              </a:lnSpc>
            </a:pPr>
            <a:r>
              <a:rPr lang="zh-CN" altLang="en-US"/>
              <a:t>电源 	              安装位置附近需要有电源插座或插排(</a:t>
            </a:r>
            <a:r>
              <a:rPr lang="en-US" altLang="zh-CN"/>
              <a:t>38</a:t>
            </a:r>
            <a:r>
              <a:rPr lang="zh-CN" altLang="en-US"/>
              <a:t>0v交流电)</a:t>
            </a:r>
            <a:endParaRPr lang="zh-CN" altLang="en-US"/>
          </a:p>
          <a:p>
            <a:pPr>
              <a:lnSpc>
                <a:spcPct val="190000"/>
              </a:lnSpc>
            </a:pPr>
            <a:r>
              <a:rPr lang="zh-CN" altLang="en-US"/>
              <a:t>放置空间 	需预留足够的安装空间和维护空间，机器外形尺寸长</a:t>
            </a:r>
            <a:r>
              <a:rPr lang="en-US" altLang="zh-CN"/>
              <a:t>1200</a:t>
            </a:r>
            <a:r>
              <a:rPr lang="zh-CN" altLang="en-US"/>
              <a:t>mm * 宽</a:t>
            </a:r>
            <a:r>
              <a:rPr lang="en-US" altLang="zh-CN"/>
              <a:t>570</a:t>
            </a:r>
            <a:r>
              <a:rPr lang="zh-CN" altLang="en-US"/>
              <a:t>mm *高</a:t>
            </a:r>
            <a:r>
              <a:rPr lang="en-US" altLang="zh-CN"/>
              <a:t>1850</a:t>
            </a:r>
            <a:r>
              <a:rPr lang="zh-CN" altLang="en-US"/>
              <a:t>mm</a:t>
            </a:r>
            <a:endParaRPr lang="zh-CN" altLang="en-US"/>
          </a:p>
          <a:p>
            <a:pPr>
              <a:lnSpc>
                <a:spcPct val="190000"/>
              </a:lnSpc>
            </a:pPr>
            <a:r>
              <a:rPr lang="zh-CN" altLang="en-US"/>
              <a:t>排污 	              安装位置附近有开放式下水道等排水设施。</a:t>
            </a:r>
            <a:endParaRPr lang="zh-CN" altLang="en-US"/>
          </a:p>
          <a:p>
            <a:pPr>
              <a:lnSpc>
                <a:spcPct val="190000"/>
              </a:lnSpc>
            </a:pPr>
            <a:r>
              <a:rPr lang="zh-CN" altLang="en-US"/>
              <a:t>水源 	              自动清洗滤芯需要使用自来水或纯水</a:t>
            </a:r>
            <a:endParaRPr lang="zh-CN" altLang="en-US"/>
          </a:p>
          <a:p>
            <a:pPr>
              <a:lnSpc>
                <a:spcPct val="190000"/>
              </a:lnSpc>
            </a:pPr>
            <a:r>
              <a:rPr lang="zh-CN" altLang="en-US"/>
              <a:t>水压 	             供水水压要求满足大于</a:t>
            </a:r>
            <a:r>
              <a:rPr lang="en-US" altLang="zh-CN"/>
              <a:t>1KG</a:t>
            </a:r>
            <a:r>
              <a:rPr lang="zh-CN" altLang="en-US"/>
              <a:t>，若进水水压小于</a:t>
            </a:r>
            <a:r>
              <a:rPr lang="en-US" altLang="zh-CN"/>
              <a:t>1KG</a:t>
            </a:r>
            <a:r>
              <a:rPr lang="zh-CN" altLang="en-US"/>
              <a:t>，则会延长清洗流程时间</a:t>
            </a:r>
            <a:endParaRPr lang="zh-CN" altLang="en-US"/>
          </a:p>
          <a:p>
            <a:pPr>
              <a:lnSpc>
                <a:spcPct val="190000"/>
              </a:lnSpc>
            </a:pPr>
            <a:r>
              <a:rPr lang="zh-CN" altLang="en-US"/>
              <a:t>放置位置             需离过滤槽十米以内</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275" y="-3175"/>
            <a:ext cx="3383280" cy="521970"/>
          </a:xfrm>
          <a:prstGeom prst="rect">
            <a:avLst/>
          </a:prstGeom>
          <a:noFill/>
        </p:spPr>
        <p:txBody>
          <a:bodyPr wrap="none" rtlCol="0">
            <a:spAutoFit/>
          </a:bodyPr>
          <a:p>
            <a:r>
              <a:rPr lang="zh-CN" altLang="en-US" sz="2800"/>
              <a:t>安装费用及配送范围</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118745" y="661670"/>
            <a:ext cx="2540000" cy="368300"/>
          </a:xfrm>
          <a:prstGeom prst="rect">
            <a:avLst/>
          </a:prstGeom>
          <a:noFill/>
        </p:spPr>
        <p:txBody>
          <a:bodyPr wrap="square" rtlCol="0" anchor="t">
            <a:spAutoFit/>
          </a:bodyPr>
          <a:p>
            <a:r>
              <a:rPr lang="zh-CN" altLang="en-US"/>
              <a:t>安装费用</a:t>
            </a:r>
            <a:endParaRPr lang="zh-CN" altLang="en-US"/>
          </a:p>
        </p:txBody>
      </p:sp>
      <p:sp>
        <p:nvSpPr>
          <p:cNvPr id="5" name="文本框 4"/>
          <p:cNvSpPr txBox="1"/>
          <p:nvPr/>
        </p:nvSpPr>
        <p:spPr>
          <a:xfrm>
            <a:off x="1387475" y="661670"/>
            <a:ext cx="8504555" cy="3021965"/>
          </a:xfrm>
          <a:prstGeom prst="rect">
            <a:avLst/>
          </a:prstGeom>
          <a:noFill/>
        </p:spPr>
        <p:txBody>
          <a:bodyPr wrap="square" rtlCol="0">
            <a:spAutoFit/>
          </a:bodyPr>
          <a:p>
            <a:pPr>
              <a:lnSpc>
                <a:spcPct val="80000"/>
              </a:lnSpc>
            </a:pPr>
            <a:endParaRPr lang="zh-CN" altLang="en-US"/>
          </a:p>
          <a:p>
            <a:pPr>
              <a:lnSpc>
                <a:spcPct val="80000"/>
              </a:lnSpc>
            </a:pPr>
            <a:endParaRPr lang="zh-CN" altLang="en-US"/>
          </a:p>
          <a:p>
            <a:pPr>
              <a:lnSpc>
                <a:spcPct val="80000"/>
              </a:lnSpc>
            </a:pPr>
            <a:r>
              <a:rPr lang="zh-CN" altLang="en-US"/>
              <a:t>1. 河正智能过滤机由工程师免费上门安装。</a:t>
            </a:r>
            <a:endParaRPr lang="zh-CN" altLang="en-US"/>
          </a:p>
          <a:p>
            <a:pPr>
              <a:lnSpc>
                <a:spcPct val="80000"/>
              </a:lnSpc>
            </a:pPr>
            <a:endParaRPr lang="zh-CN" altLang="en-US"/>
          </a:p>
          <a:p>
            <a:pPr>
              <a:lnSpc>
                <a:spcPct val="90000"/>
              </a:lnSpc>
            </a:pPr>
            <a:r>
              <a:rPr lang="zh-CN" altLang="en-US"/>
              <a:t>2. 针对安装环境，提供各种所需管道材料</a:t>
            </a:r>
            <a:endParaRPr lang="zh-CN" altLang="en-US"/>
          </a:p>
          <a:p>
            <a:pPr>
              <a:lnSpc>
                <a:spcPct val="90000"/>
              </a:lnSpc>
            </a:pPr>
            <a:endParaRPr lang="zh-CN" altLang="en-US"/>
          </a:p>
          <a:p>
            <a:pPr>
              <a:lnSpc>
                <a:spcPct val="80000"/>
              </a:lnSpc>
            </a:pPr>
            <a:r>
              <a:rPr lang="zh-CN" altLang="en-US"/>
              <a:t>3. 免费安装不涉及镀槽改造、下水管改造、电源改造等，如安装环境需要改造的, 请您联系专业人员提前完成。</a:t>
            </a:r>
            <a:endParaRPr lang="zh-CN" altLang="en-US"/>
          </a:p>
          <a:p>
            <a:pPr>
              <a:lnSpc>
                <a:spcPct val="80000"/>
              </a:lnSpc>
            </a:pPr>
            <a:endParaRPr lang="zh-CN" altLang="en-US"/>
          </a:p>
          <a:p>
            <a:pPr>
              <a:lnSpc>
                <a:spcPct val="80000"/>
              </a:lnSpc>
            </a:pPr>
            <a:r>
              <a:rPr lang="zh-CN" altLang="en-US"/>
              <a:t>4. 河正智能过滤机提供免费的安装配件中只包含一般情况安装所需的配件和材料，如果在实际的安装过程中产生其他配件材料，需单独收费，由安装工程师收取。</a:t>
            </a:r>
            <a:endParaRPr lang="zh-CN" altLang="en-US"/>
          </a:p>
          <a:p>
            <a:pPr>
              <a:lnSpc>
                <a:spcPct val="80000"/>
              </a:lnSpc>
            </a:pPr>
            <a:endParaRPr lang="zh-CN" altLang="en-US"/>
          </a:p>
          <a:p>
            <a:pPr>
              <a:lnSpc>
                <a:spcPct val="80000"/>
              </a:lnSpc>
            </a:pPr>
            <a:r>
              <a:rPr lang="zh-CN" altLang="en-US"/>
              <a:t>5. 如移机（拆除或再次安装等）需要根据标准另行费，单独一项按安装标准收取。</a:t>
            </a:r>
            <a:endParaRPr lang="zh-CN" altLang="en-US"/>
          </a:p>
        </p:txBody>
      </p:sp>
      <p:sp>
        <p:nvSpPr>
          <p:cNvPr id="6" name="文本框 5"/>
          <p:cNvSpPr txBox="1"/>
          <p:nvPr/>
        </p:nvSpPr>
        <p:spPr>
          <a:xfrm>
            <a:off x="118745" y="3926840"/>
            <a:ext cx="1097280" cy="368300"/>
          </a:xfrm>
          <a:prstGeom prst="rect">
            <a:avLst/>
          </a:prstGeom>
          <a:noFill/>
        </p:spPr>
        <p:txBody>
          <a:bodyPr wrap="none" rtlCol="0">
            <a:spAutoFit/>
          </a:bodyPr>
          <a:p>
            <a:r>
              <a:rPr lang="zh-CN" altLang="en-US"/>
              <a:t>配送范围</a:t>
            </a:r>
            <a:endParaRPr lang="zh-CN" altLang="en-US"/>
          </a:p>
        </p:txBody>
      </p:sp>
      <p:sp>
        <p:nvSpPr>
          <p:cNvPr id="7" name="文本框 6"/>
          <p:cNvSpPr txBox="1"/>
          <p:nvPr/>
        </p:nvSpPr>
        <p:spPr>
          <a:xfrm>
            <a:off x="1591945" y="4641850"/>
            <a:ext cx="8298180" cy="1198880"/>
          </a:xfrm>
          <a:prstGeom prst="rect">
            <a:avLst/>
          </a:prstGeom>
          <a:noFill/>
        </p:spPr>
        <p:txBody>
          <a:bodyPr wrap="none" rtlCol="0">
            <a:spAutoFit/>
          </a:bodyPr>
          <a:p>
            <a:pPr algn="l"/>
            <a:r>
              <a:rPr lang="zh-CN" altLang="en-US"/>
              <a:t>河正智能过滤机安装区域覆盖全国范围</a:t>
            </a:r>
            <a:endParaRPr lang="zh-CN" altLang="en-US"/>
          </a:p>
          <a:p>
            <a:pPr algn="l"/>
            <a:r>
              <a:rPr lang="zh-CN" altLang="en-US"/>
              <a:t>（香港、澳门、除外）</a:t>
            </a:r>
            <a:endParaRPr lang="zh-CN" altLang="en-US"/>
          </a:p>
          <a:p>
            <a:pPr algn="l"/>
            <a:endParaRPr lang="zh-CN" altLang="en-US"/>
          </a:p>
          <a:p>
            <a:pPr algn="l"/>
            <a:r>
              <a:rPr lang="zh-CN" altLang="en-US">
                <a:latin typeface="仿宋" panose="02010609060101010101" charset="-122"/>
                <a:ea typeface="仿宋" panose="02010609060101010101" charset="-122"/>
              </a:rPr>
              <a:t>*因服务区域可能随时变化，本资料的最终解释权归河正环保设备有限公司所有。</a:t>
            </a:r>
            <a:endParaRPr lang="zh-CN" altLang="en-US">
              <a:latin typeface="仿宋" panose="02010609060101010101" charset="-122"/>
              <a:ea typeface="仿宋"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3027680" cy="521970"/>
          </a:xfrm>
          <a:prstGeom prst="rect">
            <a:avLst/>
          </a:prstGeom>
          <a:noFill/>
        </p:spPr>
        <p:txBody>
          <a:bodyPr wrap="none" rtlCol="0">
            <a:spAutoFit/>
          </a:bodyPr>
          <a:p>
            <a:r>
              <a:rPr lang="zh-CN" altLang="en-US" sz="2800"/>
              <a:t>配送组成元件清单</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374015" y="236220"/>
            <a:ext cx="10175875" cy="6128385"/>
          </a:xfrm>
          <a:prstGeom prst="rect">
            <a:avLst/>
          </a:prstGeom>
          <a:noFill/>
        </p:spPr>
        <p:txBody>
          <a:bodyPr wrap="square" rtlCol="0" anchor="t">
            <a:spAutoFit/>
          </a:bodyPr>
          <a:p>
            <a:pPr>
              <a:lnSpc>
                <a:spcPct val="160000"/>
              </a:lnSpc>
            </a:pPr>
            <a:endParaRPr lang="zh-CN" altLang="en-US"/>
          </a:p>
          <a:p>
            <a:pPr>
              <a:lnSpc>
                <a:spcPct val="160000"/>
              </a:lnSpc>
            </a:pPr>
            <a:endParaRPr lang="zh-CN" altLang="en-US"/>
          </a:p>
          <a:p>
            <a:pPr>
              <a:lnSpc>
                <a:spcPct val="160000"/>
              </a:lnSpc>
            </a:pPr>
            <a:r>
              <a:rPr lang="zh-CN" altLang="en-US"/>
              <a:t>1. 不锈钢机架</a:t>
            </a:r>
            <a:r>
              <a:rPr lang="en-US" altLang="zh-CN"/>
              <a:t>,</a:t>
            </a:r>
            <a:r>
              <a:rPr lang="zh-CN" altLang="en-US"/>
              <a:t>材质为</a:t>
            </a:r>
            <a:r>
              <a:rPr lang="en-US" altLang="zh-CN"/>
              <a:t>SS304</a:t>
            </a:r>
            <a:endParaRPr lang="en-US" altLang="zh-CN"/>
          </a:p>
          <a:p>
            <a:pPr>
              <a:lnSpc>
                <a:spcPct val="160000"/>
              </a:lnSpc>
            </a:pPr>
            <a:r>
              <a:rPr lang="zh-CN" altLang="en-US"/>
              <a:t>2. 精密过滤组件，材质为</a:t>
            </a:r>
            <a:r>
              <a:rPr lang="en-US" altLang="zh-CN"/>
              <a:t>PVDF,</a:t>
            </a:r>
            <a:r>
              <a:rPr lang="zh-CN" altLang="en-US"/>
              <a:t>其中滤芯为</a:t>
            </a:r>
            <a:r>
              <a:rPr lang="en-US" altLang="zh-CN"/>
              <a:t>0.8um</a:t>
            </a:r>
            <a:r>
              <a:rPr lang="zh-CN" altLang="en-US"/>
              <a:t>超微过滤膜</a:t>
            </a:r>
            <a:endParaRPr lang="zh-CN" altLang="en-US"/>
          </a:p>
          <a:p>
            <a:pPr>
              <a:lnSpc>
                <a:spcPct val="160000"/>
              </a:lnSpc>
            </a:pPr>
            <a:r>
              <a:rPr lang="zh-CN" altLang="en-US"/>
              <a:t>3.</a:t>
            </a:r>
            <a:r>
              <a:rPr lang="en-US" altLang="zh-CN"/>
              <a:t>PLC</a:t>
            </a:r>
            <a:r>
              <a:rPr lang="zh-CN" altLang="en-US"/>
              <a:t>控制电箱 </a:t>
            </a:r>
            <a:endParaRPr lang="zh-CN" altLang="en-US"/>
          </a:p>
          <a:p>
            <a:pPr>
              <a:lnSpc>
                <a:spcPct val="160000"/>
              </a:lnSpc>
            </a:pPr>
            <a:r>
              <a:rPr lang="zh-CN" altLang="en-US"/>
              <a:t>4. </a:t>
            </a:r>
            <a:r>
              <a:rPr lang="en-US" altLang="zh-CN"/>
              <a:t>7 </a:t>
            </a:r>
            <a:r>
              <a:rPr lang="zh-CN" altLang="en-US"/>
              <a:t>英寸触摸控制屏</a:t>
            </a:r>
            <a:endParaRPr lang="zh-CN" altLang="en-US"/>
          </a:p>
          <a:p>
            <a:pPr>
              <a:lnSpc>
                <a:spcPct val="160000"/>
              </a:lnSpc>
            </a:pPr>
            <a:r>
              <a:rPr lang="en-US" altLang="zh-CN"/>
              <a:t>5.</a:t>
            </a:r>
            <a:r>
              <a:rPr lang="zh-CN" altLang="en-US"/>
              <a:t>多材质管道，多个电动阀门开关</a:t>
            </a:r>
            <a:endParaRPr lang="zh-CN" altLang="en-US"/>
          </a:p>
          <a:p>
            <a:pPr>
              <a:lnSpc>
                <a:spcPct val="160000"/>
              </a:lnSpc>
            </a:pPr>
            <a:r>
              <a:rPr lang="en-US" altLang="zh-CN"/>
              <a:t>6.</a:t>
            </a:r>
            <a:r>
              <a:rPr lang="zh-CN" altLang="en-US"/>
              <a:t>压力表及多种传感器</a:t>
            </a:r>
            <a:endParaRPr lang="zh-CN" altLang="en-US"/>
          </a:p>
          <a:p>
            <a:pPr>
              <a:lnSpc>
                <a:spcPct val="160000"/>
              </a:lnSpc>
            </a:pPr>
            <a:r>
              <a:rPr lang="en-US" altLang="zh-CN"/>
              <a:t>7.</a:t>
            </a:r>
            <a:r>
              <a:rPr lang="zh-CN" altLang="en-US"/>
              <a:t>警报指示灯</a:t>
            </a:r>
            <a:endParaRPr lang="zh-CN" altLang="en-US"/>
          </a:p>
          <a:p>
            <a:pPr>
              <a:lnSpc>
                <a:spcPct val="160000"/>
              </a:lnSpc>
            </a:pPr>
            <a:r>
              <a:rPr lang="en-US" altLang="zh-CN"/>
              <a:t>8.PVC,PP</a:t>
            </a:r>
            <a:r>
              <a:rPr lang="zh-CN" altLang="en-US"/>
              <a:t>管道材料</a:t>
            </a:r>
            <a:endParaRPr lang="zh-CN" altLang="en-US"/>
          </a:p>
          <a:p>
            <a:pPr>
              <a:lnSpc>
                <a:spcPct val="160000"/>
              </a:lnSpc>
            </a:pPr>
            <a:r>
              <a:rPr lang="en-US" altLang="zh-CN"/>
              <a:t>9.</a:t>
            </a:r>
            <a:r>
              <a:rPr lang="zh-CN" altLang="en-US"/>
              <a:t>过滤泵，进出水口均为</a:t>
            </a:r>
            <a:r>
              <a:rPr lang="en-US" altLang="zh-CN"/>
              <a:t>2.0</a:t>
            </a:r>
            <a:r>
              <a:rPr lang="zh-CN" altLang="en-US"/>
              <a:t>寸（</a:t>
            </a:r>
            <a:r>
              <a:rPr lang="en-US" altLang="zh-CN"/>
              <a:t>DN50</a:t>
            </a:r>
            <a:r>
              <a:rPr lang="zh-CN" altLang="en-US"/>
              <a:t>）</a:t>
            </a:r>
            <a:r>
              <a:rPr lang="en-US" altLang="zh-CN"/>
              <a:t>,</a:t>
            </a:r>
            <a:r>
              <a:rPr lang="zh-CN" altLang="en-US"/>
              <a:t>均已配好法兰接头，可直接使用</a:t>
            </a:r>
            <a:endParaRPr lang="zh-CN" altLang="en-US"/>
          </a:p>
          <a:p>
            <a:pPr>
              <a:lnSpc>
                <a:spcPct val="160000"/>
              </a:lnSpc>
            </a:pPr>
            <a:r>
              <a:rPr lang="en-US" altLang="zh-CN"/>
              <a:t>10.</a:t>
            </a:r>
            <a:r>
              <a:rPr lang="zh-CN" altLang="en-US"/>
              <a:t>清洗泵，进水口为</a:t>
            </a:r>
            <a:r>
              <a:rPr lang="en-US" altLang="zh-CN"/>
              <a:t>1.5</a:t>
            </a:r>
            <a:r>
              <a:rPr lang="zh-CN" altLang="en-US"/>
              <a:t>寸（</a:t>
            </a:r>
            <a:r>
              <a:rPr lang="en-US" altLang="zh-CN"/>
              <a:t>DN40</a:t>
            </a:r>
            <a:r>
              <a:rPr lang="zh-CN" altLang="en-US"/>
              <a:t>）</a:t>
            </a:r>
            <a:r>
              <a:rPr lang="en-US" altLang="zh-CN"/>
              <a:t>,</a:t>
            </a:r>
            <a:r>
              <a:rPr lang="zh-CN" altLang="en-US"/>
              <a:t>出水口为</a:t>
            </a:r>
            <a:r>
              <a:rPr lang="en-US" altLang="zh-CN"/>
              <a:t>2.0</a:t>
            </a:r>
            <a:r>
              <a:rPr lang="zh-CN" altLang="en-US"/>
              <a:t>寸（</a:t>
            </a:r>
            <a:r>
              <a:rPr lang="en-US" altLang="zh-CN"/>
              <a:t>DN50</a:t>
            </a:r>
            <a:r>
              <a:rPr lang="zh-CN" altLang="en-US"/>
              <a:t>）</a:t>
            </a:r>
            <a:r>
              <a:rPr lang="en-US" altLang="zh-CN"/>
              <a:t>,</a:t>
            </a:r>
            <a:r>
              <a:rPr lang="zh-CN" altLang="en-US">
                <a:sym typeface="+mn-ea"/>
              </a:rPr>
              <a:t>已配好法兰接头，可直接使用</a:t>
            </a:r>
            <a:endParaRPr lang="zh-CN" altLang="en-US">
              <a:sym typeface="+mn-ea"/>
            </a:endParaRPr>
          </a:p>
          <a:p>
            <a:pPr>
              <a:lnSpc>
                <a:spcPct val="160000"/>
              </a:lnSpc>
            </a:pPr>
            <a:r>
              <a:rPr lang="en-US" altLang="zh-CN">
                <a:sym typeface="+mn-ea"/>
              </a:rPr>
              <a:t>11.</a:t>
            </a:r>
            <a:r>
              <a:rPr lang="zh-CN" altLang="en-US">
                <a:sym typeface="+mn-ea"/>
              </a:rPr>
              <a:t>智能过滤机操作说明书一本</a:t>
            </a:r>
            <a:endParaRPr lang="zh-CN" altLang="en-US">
              <a:sym typeface="+mn-ea"/>
            </a:endParaRPr>
          </a:p>
          <a:p>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2672080" cy="521970"/>
          </a:xfrm>
          <a:prstGeom prst="rect">
            <a:avLst/>
          </a:prstGeom>
          <a:noFill/>
        </p:spPr>
        <p:txBody>
          <a:bodyPr wrap="none" rtlCol="0">
            <a:spAutoFit/>
          </a:bodyPr>
          <a:p>
            <a:r>
              <a:rPr lang="zh-CN" altLang="en-US" sz="2800"/>
              <a:t>智能机合作伙伴</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244475" y="824230"/>
            <a:ext cx="3443605" cy="5349240"/>
          </a:xfrm>
          <a:prstGeom prst="rect">
            <a:avLst/>
          </a:prstGeom>
          <a:noFill/>
        </p:spPr>
        <p:txBody>
          <a:bodyPr wrap="square" rtlCol="0">
            <a:spAutoFit/>
          </a:bodyPr>
          <a:p>
            <a:pPr>
              <a:lnSpc>
                <a:spcPct val="190000"/>
              </a:lnSpc>
            </a:pPr>
            <a:r>
              <a:rPr lang="zh-CN" altLang="en-US"/>
              <a:t>台湾誉纹公司</a:t>
            </a:r>
            <a:endParaRPr lang="zh-CN" altLang="en-US"/>
          </a:p>
          <a:p>
            <a:pPr>
              <a:lnSpc>
                <a:spcPct val="190000"/>
              </a:lnSpc>
            </a:pPr>
            <a:r>
              <a:rPr lang="zh-CN" altLang="en-US"/>
              <a:t>佛山市宏凯公司</a:t>
            </a:r>
            <a:endParaRPr lang="zh-CN" altLang="en-US"/>
          </a:p>
          <a:p>
            <a:pPr>
              <a:lnSpc>
                <a:spcPct val="190000"/>
              </a:lnSpc>
            </a:pPr>
            <a:r>
              <a:rPr lang="zh-CN" altLang="en-US"/>
              <a:t>珠海市奇特兴公司</a:t>
            </a:r>
            <a:endParaRPr lang="zh-CN" altLang="en-US"/>
          </a:p>
          <a:p>
            <a:pPr>
              <a:lnSpc>
                <a:spcPct val="190000"/>
              </a:lnSpc>
            </a:pPr>
            <a:r>
              <a:rPr lang="zh-CN" altLang="en-US"/>
              <a:t>珠海市宏宸公司</a:t>
            </a:r>
            <a:endParaRPr lang="zh-CN" altLang="en-US"/>
          </a:p>
          <a:p>
            <a:pPr>
              <a:lnSpc>
                <a:spcPct val="190000"/>
              </a:lnSpc>
            </a:pPr>
            <a:r>
              <a:rPr lang="zh-CN" altLang="en-US"/>
              <a:t>珠海市恒新公司</a:t>
            </a:r>
            <a:endParaRPr lang="zh-CN" altLang="en-US"/>
          </a:p>
          <a:p>
            <a:pPr>
              <a:lnSpc>
                <a:spcPct val="190000"/>
              </a:lnSpc>
            </a:pPr>
            <a:r>
              <a:rPr lang="zh-CN" altLang="en-US"/>
              <a:t>美鑫腾亿电镀厂</a:t>
            </a:r>
            <a:endParaRPr lang="zh-CN" altLang="en-US"/>
          </a:p>
          <a:p>
            <a:pPr>
              <a:lnSpc>
                <a:spcPct val="190000"/>
              </a:lnSpc>
            </a:pPr>
            <a:r>
              <a:rPr lang="zh-CN" altLang="en-US"/>
              <a:t>珠海市春生公司</a:t>
            </a:r>
            <a:endParaRPr lang="zh-CN" altLang="en-US"/>
          </a:p>
          <a:p>
            <a:pPr>
              <a:lnSpc>
                <a:spcPct val="190000"/>
              </a:lnSpc>
            </a:pPr>
            <a:r>
              <a:rPr lang="zh-CN" altLang="en-US"/>
              <a:t>江门市鸿荣源公司</a:t>
            </a:r>
            <a:endParaRPr lang="zh-CN" altLang="en-US"/>
          </a:p>
          <a:p>
            <a:pPr>
              <a:lnSpc>
                <a:spcPct val="190000"/>
              </a:lnSpc>
            </a:pPr>
            <a:r>
              <a:rPr lang="zh-CN" altLang="en-US"/>
              <a:t>阳江大沙工贸有限公司</a:t>
            </a:r>
            <a:endParaRPr lang="zh-CN" altLang="en-US"/>
          </a:p>
          <a:p>
            <a:pPr>
              <a:lnSpc>
                <a:spcPct val="190000"/>
              </a:lnSpc>
            </a:pPr>
            <a:r>
              <a:rPr lang="zh-CN" altLang="en-US"/>
              <a:t>中山同兴五金电镀厂</a:t>
            </a:r>
            <a:endParaRPr lang="zh-CN" altLang="en-US"/>
          </a:p>
        </p:txBody>
      </p:sp>
      <p:sp>
        <p:nvSpPr>
          <p:cNvPr id="6" name="文本框 5"/>
          <p:cNvSpPr txBox="1"/>
          <p:nvPr/>
        </p:nvSpPr>
        <p:spPr>
          <a:xfrm>
            <a:off x="3862705" y="824230"/>
            <a:ext cx="3443605" cy="5349240"/>
          </a:xfrm>
          <a:prstGeom prst="rect">
            <a:avLst/>
          </a:prstGeom>
          <a:noFill/>
        </p:spPr>
        <p:txBody>
          <a:bodyPr wrap="square" rtlCol="0">
            <a:spAutoFit/>
          </a:bodyPr>
          <a:p>
            <a:pPr>
              <a:lnSpc>
                <a:spcPct val="190000"/>
              </a:lnSpc>
            </a:pPr>
            <a:r>
              <a:rPr lang="zh-CN" altLang="en-US"/>
              <a:t>江门市德邑大公司</a:t>
            </a:r>
            <a:endParaRPr lang="zh-CN" altLang="en-US"/>
          </a:p>
          <a:p>
            <a:pPr>
              <a:lnSpc>
                <a:spcPct val="190000"/>
              </a:lnSpc>
            </a:pPr>
            <a:r>
              <a:rPr lang="zh-CN" altLang="en-US"/>
              <a:t>佛山绍初金属电镀有限公司</a:t>
            </a:r>
            <a:endParaRPr lang="zh-CN" altLang="en-US"/>
          </a:p>
          <a:p>
            <a:pPr>
              <a:lnSpc>
                <a:spcPct val="190000"/>
              </a:lnSpc>
            </a:pPr>
            <a:r>
              <a:rPr lang="zh-CN" altLang="en-US"/>
              <a:t>江门市常汉（湘凯）公司</a:t>
            </a:r>
            <a:endParaRPr lang="zh-CN" altLang="en-US"/>
          </a:p>
          <a:p>
            <a:pPr>
              <a:lnSpc>
                <a:spcPct val="190000"/>
              </a:lnSpc>
            </a:pPr>
            <a:r>
              <a:rPr lang="zh-CN" altLang="en-US"/>
              <a:t>珠海市恒新五车间</a:t>
            </a:r>
            <a:endParaRPr lang="zh-CN" altLang="en-US"/>
          </a:p>
          <a:p>
            <a:pPr>
              <a:lnSpc>
                <a:spcPct val="190000"/>
              </a:lnSpc>
            </a:pPr>
            <a:r>
              <a:rPr lang="zh-CN" altLang="en-US"/>
              <a:t>中星（佳能）电镀厂</a:t>
            </a:r>
            <a:endParaRPr lang="zh-CN" altLang="en-US"/>
          </a:p>
          <a:p>
            <a:pPr>
              <a:lnSpc>
                <a:spcPct val="190000"/>
              </a:lnSpc>
            </a:pPr>
            <a:r>
              <a:rPr lang="zh-CN" altLang="en-US"/>
              <a:t>珠海市万和澳珠公司</a:t>
            </a:r>
            <a:endParaRPr lang="zh-CN" altLang="en-US"/>
          </a:p>
          <a:p>
            <a:pPr>
              <a:lnSpc>
                <a:spcPct val="190000"/>
              </a:lnSpc>
            </a:pPr>
            <a:r>
              <a:rPr lang="zh-CN" altLang="en-US"/>
              <a:t>中山市乐美达有限公司</a:t>
            </a:r>
            <a:endParaRPr lang="zh-CN" altLang="en-US"/>
          </a:p>
          <a:p>
            <a:pPr>
              <a:lnSpc>
                <a:spcPct val="190000"/>
              </a:lnSpc>
            </a:pPr>
            <a:r>
              <a:rPr lang="zh-CN" altLang="en-US">
                <a:sym typeface="+mn-ea"/>
              </a:rPr>
              <a:t>中山市耐奇八有限公司</a:t>
            </a:r>
            <a:endParaRPr lang="zh-CN" altLang="en-US">
              <a:sym typeface="+mn-ea"/>
            </a:endParaRPr>
          </a:p>
          <a:p>
            <a:pPr>
              <a:lnSpc>
                <a:spcPct val="190000"/>
              </a:lnSpc>
            </a:pPr>
            <a:r>
              <a:rPr lang="zh-CN" altLang="en-US"/>
              <a:t>中山揽宏电镀厂</a:t>
            </a:r>
            <a:endParaRPr lang="zh-CN" altLang="en-US"/>
          </a:p>
          <a:p>
            <a:pPr>
              <a:lnSpc>
                <a:spcPct val="190000"/>
              </a:lnSpc>
            </a:pPr>
            <a:r>
              <a:rPr lang="zh-CN" altLang="zh-CN">
                <a:sym typeface="+mn-ea"/>
              </a:rPr>
              <a:t>开平华科五金制品厂</a:t>
            </a:r>
            <a:endParaRPr lang="zh-CN" altLang="en-US"/>
          </a:p>
        </p:txBody>
      </p:sp>
      <p:sp>
        <p:nvSpPr>
          <p:cNvPr id="7" name="文本框 6"/>
          <p:cNvSpPr txBox="1"/>
          <p:nvPr/>
        </p:nvSpPr>
        <p:spPr>
          <a:xfrm>
            <a:off x="8030845" y="824230"/>
            <a:ext cx="3443605" cy="3771900"/>
          </a:xfrm>
          <a:prstGeom prst="rect">
            <a:avLst/>
          </a:prstGeom>
          <a:noFill/>
        </p:spPr>
        <p:txBody>
          <a:bodyPr wrap="square" rtlCol="0">
            <a:spAutoFit/>
          </a:bodyPr>
          <a:p>
            <a:pPr>
              <a:lnSpc>
                <a:spcPct val="190000"/>
              </a:lnSpc>
            </a:pPr>
            <a:r>
              <a:rPr lang="zh-CN" altLang="zh-CN"/>
              <a:t>开平市四海金属制品有限公司</a:t>
            </a:r>
            <a:endParaRPr lang="zh-CN" altLang="zh-CN"/>
          </a:p>
          <a:p>
            <a:pPr>
              <a:lnSpc>
                <a:spcPct val="190000"/>
              </a:lnSpc>
            </a:pPr>
            <a:r>
              <a:rPr lang="zh-CN" altLang="zh-CN"/>
              <a:t>中山圣科金属表面处理有限公司</a:t>
            </a:r>
            <a:endParaRPr lang="zh-CN" altLang="zh-CN"/>
          </a:p>
          <a:p>
            <a:pPr>
              <a:lnSpc>
                <a:spcPct val="190000"/>
              </a:lnSpc>
            </a:pPr>
            <a:r>
              <a:rPr lang="zh-CN" altLang="zh-CN"/>
              <a:t>温州大通电镀厂</a:t>
            </a:r>
            <a:endParaRPr lang="zh-CN" altLang="zh-CN"/>
          </a:p>
          <a:p>
            <a:pPr>
              <a:lnSpc>
                <a:spcPct val="190000"/>
              </a:lnSpc>
            </a:pPr>
            <a:r>
              <a:rPr lang="zh-CN" altLang="zh-CN"/>
              <a:t>崖门众衡</a:t>
            </a:r>
            <a:r>
              <a:rPr lang="en-US" altLang="zh-CN"/>
              <a:t>(</a:t>
            </a:r>
            <a:r>
              <a:rPr lang="zh-CN" altLang="en-US"/>
              <a:t>方亮</a:t>
            </a:r>
            <a:r>
              <a:rPr lang="en-US" altLang="zh-CN"/>
              <a:t>)</a:t>
            </a:r>
            <a:r>
              <a:rPr lang="zh-CN" altLang="zh-CN"/>
              <a:t>电镀厂</a:t>
            </a:r>
            <a:endParaRPr lang="zh-CN" altLang="zh-CN"/>
          </a:p>
          <a:p>
            <a:pPr>
              <a:lnSpc>
                <a:spcPct val="190000"/>
              </a:lnSpc>
            </a:pPr>
            <a:endParaRPr lang="zh-CN" altLang="zh-CN"/>
          </a:p>
          <a:p>
            <a:pPr>
              <a:lnSpc>
                <a:spcPct val="190000"/>
              </a:lnSpc>
            </a:pPr>
            <a:endParaRPr lang="zh-CN" altLang="zh-CN"/>
          </a:p>
          <a:p>
            <a:pPr>
              <a:lnSpc>
                <a:spcPct val="190000"/>
              </a:lnSpc>
            </a:pPr>
            <a:endParaRPr lang="zh-CN"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88030" y="828675"/>
            <a:ext cx="5770880" cy="706755"/>
          </a:xfrm>
          <a:prstGeom prst="rect">
            <a:avLst/>
          </a:prstGeom>
          <a:noFill/>
        </p:spPr>
        <p:txBody>
          <a:bodyPr wrap="none" rtlCol="0">
            <a:spAutoFit/>
          </a:bodyPr>
          <a:p>
            <a:r>
              <a:rPr lang="zh-CN" altLang="en-US" sz="4000"/>
              <a:t>欢迎订购河正智能过滤机</a:t>
            </a:r>
            <a:endParaRPr lang="zh-CN" altLang="en-US" sz="4000"/>
          </a:p>
        </p:txBody>
      </p:sp>
      <p:sp>
        <p:nvSpPr>
          <p:cNvPr id="3" name="文本框 2"/>
          <p:cNvSpPr txBox="1"/>
          <p:nvPr/>
        </p:nvSpPr>
        <p:spPr>
          <a:xfrm>
            <a:off x="3288030" y="2830195"/>
            <a:ext cx="5285740" cy="2861310"/>
          </a:xfrm>
          <a:prstGeom prst="rect">
            <a:avLst/>
          </a:prstGeom>
          <a:noFill/>
        </p:spPr>
        <p:txBody>
          <a:bodyPr wrap="square" rtlCol="0">
            <a:spAutoFit/>
          </a:bodyPr>
          <a:p>
            <a:pPr algn="l"/>
            <a:r>
              <a:rPr lang="en-US" altLang="zh-CN"/>
              <a:t> </a:t>
            </a:r>
            <a:r>
              <a:rPr lang="zh-CN" altLang="en-US"/>
              <a:t>电话： 18922003508 </a:t>
            </a:r>
            <a:endParaRPr lang="zh-CN" altLang="en-US"/>
          </a:p>
          <a:p>
            <a:pPr algn="l"/>
            <a:r>
              <a:rPr lang="zh-CN" altLang="en-US"/>
              <a:t>公司电话：</a:t>
            </a:r>
            <a:r>
              <a:rPr lang="en-US" altLang="zh-CN"/>
              <a:t>4008301131     0750-3623859</a:t>
            </a:r>
            <a:endParaRPr lang="zh-CN" altLang="en-US"/>
          </a:p>
          <a:p>
            <a:pPr algn="l"/>
            <a:endParaRPr lang="zh-CN" altLang="en-US"/>
          </a:p>
          <a:p>
            <a:pPr algn="l"/>
            <a:r>
              <a:rPr lang="zh-CN" altLang="en-US"/>
              <a:t>QQ: 2215269027</a:t>
            </a:r>
            <a:endParaRPr lang="zh-CN" altLang="en-US"/>
          </a:p>
          <a:p>
            <a:pPr algn="l"/>
            <a:r>
              <a:rPr lang="zh-CN" altLang="en-US"/>
              <a:t>  </a:t>
            </a:r>
            <a:endParaRPr lang="zh-CN" altLang="en-US"/>
          </a:p>
          <a:p>
            <a:pPr algn="l"/>
            <a:r>
              <a:rPr lang="zh-CN" altLang="en-US"/>
              <a:t>email：jmhezheng@163.com</a:t>
            </a:r>
            <a:endParaRPr lang="zh-CN" altLang="en-US"/>
          </a:p>
          <a:p>
            <a:pPr algn="l"/>
            <a:endParaRPr lang="zh-CN" altLang="en-US"/>
          </a:p>
          <a:p>
            <a:pPr algn="l"/>
            <a:endParaRPr lang="zh-CN" altLang="en-US"/>
          </a:p>
          <a:p>
            <a:pPr algn="l"/>
            <a:endParaRPr lang="zh-CN" altLang="en-US"/>
          </a:p>
          <a:p>
            <a:pPr algn="l"/>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txBox="1"/>
          <p:nvPr/>
        </p:nvSpPr>
        <p:spPr>
          <a:xfrm>
            <a:off x="2552046" y="142535"/>
            <a:ext cx="6243654" cy="686753"/>
          </a:xfrm>
          <a:prstGeom prst="rect">
            <a:avLst/>
          </a:prstGeom>
        </p:spPr>
        <p:txBody>
          <a:bodyPr vert="horz" rtlCol="0" anchor="ctr">
            <a:normAutofit/>
            <a:scene3d>
              <a:camera prst="orthographicFront"/>
              <a:lightRig rig="soft" dir="t"/>
            </a:scene3d>
            <a:sp3d prstMaterial="softEdge">
              <a:bevelT w="25400" h="25400"/>
            </a:sp3d>
          </a:bodyPr>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江门市河正环保设备有限公司</a:t>
            </a:r>
            <a:endParaRPr kumimoji="0" lang="zh-CN" altLang="en-US" sz="36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文本框 2"/>
          <p:cNvSpPr txBox="1"/>
          <p:nvPr/>
        </p:nvSpPr>
        <p:spPr>
          <a:xfrm>
            <a:off x="2742565" y="991870"/>
            <a:ext cx="5478780" cy="2553335"/>
          </a:xfrm>
          <a:prstGeom prst="rect">
            <a:avLst/>
          </a:prstGeom>
          <a:noFill/>
        </p:spPr>
        <p:txBody>
          <a:bodyPr wrap="square" rtlCol="0" anchor="t">
            <a:spAutoFit/>
          </a:bodyPr>
          <a:p>
            <a:pPr algn="ctr"/>
            <a:r>
              <a:rPr lang="zh-CN" altLang="en-US" sz="4000" b="1" dirty="0" smtClean="0">
                <a:sym typeface="+mn-ea"/>
              </a:rPr>
              <a:t>祝贵公司</a:t>
            </a:r>
            <a:r>
              <a:rPr lang="en-US" altLang="zh-CN" sz="4000" b="1" dirty="0" smtClean="0">
                <a:sym typeface="+mn-ea"/>
              </a:rPr>
              <a:t>:</a:t>
            </a:r>
            <a:endParaRPr lang="en-US" altLang="zh-CN" sz="4000" b="1" dirty="0" smtClean="0"/>
          </a:p>
          <a:p>
            <a:pPr algn="ctr"/>
            <a:r>
              <a:rPr lang="zh-CN" altLang="en-US" sz="4000" b="1" dirty="0" smtClean="0">
                <a:sym typeface="+mn-ea"/>
              </a:rPr>
              <a:t>  生意兴隆，蒸蒸日上！</a:t>
            </a:r>
            <a:endParaRPr lang="zh-CN" altLang="en-US" sz="4000" b="1" dirty="0" smtClean="0"/>
          </a:p>
          <a:p>
            <a:pPr algn="ctr"/>
            <a:endParaRPr lang="en-US" altLang="zh-CN" sz="4000" b="1" dirty="0" smtClean="0"/>
          </a:p>
          <a:p>
            <a:pPr algn="ctr"/>
            <a:r>
              <a:rPr lang="zh-CN" altLang="en-US" sz="4000" b="1" dirty="0" smtClean="0">
                <a:sym typeface="+mn-ea"/>
              </a:rPr>
              <a:t>  愿合作愉快！</a:t>
            </a:r>
            <a:endParaRPr lang="zh-CN" altLang="en-US" sz="4000" b="1"/>
          </a:p>
        </p:txBody>
      </p:sp>
      <p:sp>
        <p:nvSpPr>
          <p:cNvPr id="4" name="文本框 3"/>
          <p:cNvSpPr txBox="1"/>
          <p:nvPr/>
        </p:nvSpPr>
        <p:spPr>
          <a:xfrm>
            <a:off x="4879340" y="5277485"/>
            <a:ext cx="3041650" cy="645160"/>
          </a:xfrm>
          <a:prstGeom prst="rect">
            <a:avLst/>
          </a:prstGeom>
          <a:noFill/>
        </p:spPr>
        <p:txBody>
          <a:bodyPr wrap="square" rtlCol="0">
            <a:spAutoFit/>
          </a:bodyPr>
          <a:p>
            <a:r>
              <a:rPr lang="zh-CN" altLang="en-US" sz="3600"/>
              <a:t>谢谢</a:t>
            </a:r>
            <a:endParaRPr lang="zh-CN" altLang="en-US" sz="36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830" y="66040"/>
            <a:ext cx="12099925" cy="521970"/>
          </a:xfrm>
          <a:prstGeom prst="rect">
            <a:avLst/>
          </a:prstGeom>
          <a:noFill/>
        </p:spPr>
        <p:txBody>
          <a:bodyPr wrap="square" rtlCol="0">
            <a:spAutoFit/>
          </a:bodyPr>
          <a:p>
            <a:r>
              <a:rPr lang="zh-CN" altLang="en-US" sz="2800" kern="1400" spc="370">
                <a:solidFill>
                  <a:schemeClr val="tx1"/>
                </a:solidFill>
                <a:uFillTx/>
                <a:latin typeface="+中文正文" charset="0"/>
              </a:rPr>
              <a:t>概 述                                   </a:t>
            </a:r>
            <a:endParaRPr lang="zh-CN" altLang="en-US" sz="2800" kern="1400" spc="370">
              <a:solidFill>
                <a:schemeClr val="tx1"/>
              </a:solidFill>
              <a:uFillTx/>
              <a:latin typeface="+中文正文" charset="0"/>
            </a:endParaRPr>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214630" y="927100"/>
            <a:ext cx="11558905" cy="5354320"/>
          </a:xfrm>
          <a:prstGeom prst="rect">
            <a:avLst/>
          </a:prstGeom>
          <a:noFill/>
        </p:spPr>
        <p:txBody>
          <a:bodyPr wrap="square" rtlCol="0">
            <a:spAutoFit/>
          </a:bodyPr>
          <a:p>
            <a:pPr>
              <a:lnSpc>
                <a:spcPct val="150000"/>
              </a:lnSpc>
            </a:pPr>
            <a:r>
              <a:rPr lang="en-US" altLang="zh-CN"/>
              <a:t>       </a:t>
            </a:r>
            <a:r>
              <a:rPr lang="zh-CN" altLang="en-US"/>
              <a:t>电镀产品的品质与渡液的洁净度有直接关系。一台好的电镀液过滤机对电镀企业的竞争力起到至关重要的关键作用。在实际的电镀过程中，经常遇到</a:t>
            </a:r>
            <a:r>
              <a:rPr lang="zh-CN" altLang="en-US">
                <a:sym typeface="+mn-ea"/>
              </a:rPr>
              <a:t>在</a:t>
            </a:r>
            <a:r>
              <a:rPr lang="zh-CN" altLang="en-US"/>
              <a:t>工艺、操作控制正常的情况下，镀出的产品却不尽人意。毛刺、麻点等不良产品经常产生，主要是因为阳极溶解生成的泥渣、产品在电镀时预先处理不彻底、产品带入的污物及化学反应生成的沉淀物等等都对电镀造成相当大的影响。在化学镀镍中，化学反应过程中不可避免地产生镍微粒，</a:t>
            </a:r>
            <a:r>
              <a:rPr lang="zh-CN" altLang="en-US">
                <a:sym typeface="+mn-ea"/>
              </a:rPr>
              <a:t>连续电镀一段时间后还会产生其他杂物，</a:t>
            </a:r>
            <a:r>
              <a:rPr lang="zh-CN" altLang="en-US"/>
              <a:t>我们必须及时清除这些镍微粒、杂物，否则会严重影响渡液的使用寿命和稳定，使产品镀层粗糙，镀出不良产品，不仅影响生产效率，还会无形中提高企业的生产成本。这些都是电镀厂家头疼的问题。</a:t>
            </a:r>
            <a:endParaRPr lang="zh-CN" altLang="en-US"/>
          </a:p>
          <a:p>
            <a:pPr>
              <a:lnSpc>
                <a:spcPct val="150000"/>
              </a:lnSpc>
            </a:pPr>
            <a:r>
              <a:rPr lang="zh-CN" altLang="en-US"/>
              <a:t>      如何保持电镀液的清洁以及电镀表面处理合格率，过滤机的作用不可小觑。因此，在电镀生产过程中，安装过滤机循环过滤槽液，可以减少此类次品的产生，提高产品的合格率。随着市场竞争越来越</a:t>
            </a:r>
            <a:r>
              <a:rPr lang="zh-CN" altLang="en-US">
                <a:sym typeface="+mn-ea"/>
              </a:rPr>
              <a:t>激烈和</a:t>
            </a:r>
            <a:r>
              <a:rPr lang="zh-CN" altLang="en-US"/>
              <a:t>对产品</a:t>
            </a:r>
            <a:r>
              <a:rPr lang="zh-CN" altLang="en-US">
                <a:sym typeface="+mn-ea"/>
              </a:rPr>
              <a:t>高</a:t>
            </a:r>
            <a:r>
              <a:rPr lang="zh-CN" altLang="en-US"/>
              <a:t>质量的需求，加上环保法规的严厉，以及传统过滤机存在的瑕疵。河正环保设备有限责任公司依托自己的核心技术优势，</a:t>
            </a:r>
            <a:r>
              <a:rPr lang="zh-CN" altLang="en-US">
                <a:sym typeface="+mn-ea"/>
              </a:rPr>
              <a:t>凭借多年膜法处理工业用水积累的丰富经验，使用膜过滤技术替代传统的棉芯过滤，</a:t>
            </a:r>
            <a:r>
              <a:rPr lang="zh-CN" altLang="en-US"/>
              <a:t>发明和推出完全具有自主知识产权的智能过滤机。</a:t>
            </a:r>
            <a:endParaRPr lang="zh-CN" altLang="en-US"/>
          </a:p>
          <a:p>
            <a:endParaRPr lang="zh-CN" altLang="en-US"/>
          </a:p>
        </p:txBody>
      </p:sp>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0805" y="43180"/>
            <a:ext cx="1605280" cy="521970"/>
          </a:xfrm>
          <a:prstGeom prst="rect">
            <a:avLst/>
          </a:prstGeom>
          <a:noFill/>
        </p:spPr>
        <p:txBody>
          <a:bodyPr wrap="none" rtlCol="0">
            <a:spAutoFit/>
          </a:bodyPr>
          <a:p>
            <a:r>
              <a:rPr lang="zh-CN" altLang="en-US" sz="2800"/>
              <a:t>过滤原理</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41275" y="977900"/>
            <a:ext cx="5885180" cy="4523105"/>
          </a:xfrm>
          <a:prstGeom prst="rect">
            <a:avLst/>
          </a:prstGeom>
          <a:noFill/>
        </p:spPr>
        <p:txBody>
          <a:bodyPr wrap="square" rtlCol="0">
            <a:spAutoFit/>
          </a:bodyPr>
          <a:p>
            <a:pPr>
              <a:lnSpc>
                <a:spcPct val="200000"/>
              </a:lnSpc>
            </a:pPr>
            <a:r>
              <a:rPr lang="en-US" altLang="zh-CN"/>
              <a:t>         </a:t>
            </a:r>
            <a:r>
              <a:rPr lang="zh-CN" altLang="en-US"/>
              <a:t>反冲洗高精密智能过滤系统采用的过滤方式为外压过滤，结合核心组件均匀一致的精密过滤孔径而达到非常好的过滤产水水质，从而替代传统过滤棉芯的过滤方法。本过滤系统采用的是精密超微滤膜组0.</a:t>
            </a:r>
            <a:r>
              <a:rPr lang="en-US" altLang="zh-CN"/>
              <a:t>8</a:t>
            </a:r>
            <a:r>
              <a:rPr lang="zh-CN" altLang="en-US"/>
              <a:t>um的过滤技术，利用微孔的膜把电镀槽液中的悬浮物质、有机分解物质分离出来。当槽液中存在大于0.</a:t>
            </a:r>
            <a:r>
              <a:rPr lang="en-US" altLang="zh-CN"/>
              <a:t>8</a:t>
            </a:r>
            <a:r>
              <a:rPr lang="zh-CN" altLang="en-US"/>
              <a:t>um的悬浮微粒时，直接通过过滤把溶液中的悬浮污染颗粒物去除，当达到设置时间或水压过高时，过滤系统会自动进行反冲冼。</a:t>
            </a:r>
            <a:endParaRPr lang="zh-CN" altLang="en-US"/>
          </a:p>
        </p:txBody>
      </p:sp>
      <p:pic>
        <p:nvPicPr>
          <p:cNvPr id="35842" name="图片 14"/>
          <p:cNvPicPr>
            <a:picLocks noChangeAspect="1" noChangeArrowheads="1"/>
          </p:cNvPicPr>
          <p:nvPr/>
        </p:nvPicPr>
        <p:blipFill>
          <a:blip r:embed="rId1"/>
          <a:srcRect/>
          <a:stretch>
            <a:fillRect/>
          </a:stretch>
        </p:blipFill>
        <p:spPr bwMode="auto">
          <a:xfrm>
            <a:off x="7040880" y="1468755"/>
            <a:ext cx="4482465" cy="4822190"/>
          </a:xfrm>
          <a:prstGeom prst="rect">
            <a:avLst/>
          </a:prstGeom>
          <a:noFill/>
          <a:ln w="9525">
            <a:noFill/>
            <a:miter lim="800000"/>
            <a:headEnd/>
            <a:tailEnd/>
          </a:ln>
        </p:spPr>
      </p:pic>
      <p:sp>
        <p:nvSpPr>
          <p:cNvPr id="8" name="矩形 7"/>
          <p:cNvSpPr/>
          <p:nvPr/>
        </p:nvSpPr>
        <p:spPr>
          <a:xfrm>
            <a:off x="8267993" y="977891"/>
            <a:ext cx="2714644" cy="398780"/>
          </a:xfrm>
          <a:prstGeom prst="rect">
            <a:avLst/>
          </a:prstGeom>
        </p:spPr>
        <p:txBody>
          <a:bodyPr wrap="square">
            <a:spAutoFit/>
          </a:bodyPr>
          <a:p>
            <a:r>
              <a:rPr lang="zh-CN" altLang="en-US" sz="2000" dirty="0" smtClean="0">
                <a:solidFill>
                  <a:srgbClr val="FF0000"/>
                </a:solidFill>
              </a:rPr>
              <a:t>智能过滤核心超滤膜</a:t>
            </a:r>
            <a:endParaRPr lang="zh-CN" altLang="en-US" sz="2000"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1605280" cy="521970"/>
          </a:xfrm>
          <a:prstGeom prst="rect">
            <a:avLst/>
          </a:prstGeom>
          <a:noFill/>
        </p:spPr>
        <p:txBody>
          <a:bodyPr wrap="none" rtlCol="0">
            <a:spAutoFit/>
          </a:bodyPr>
          <a:p>
            <a:r>
              <a:rPr lang="zh-CN" altLang="en-US" sz="2800"/>
              <a:t>过滤效果</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 name="矩形 3"/>
          <p:cNvSpPr/>
          <p:nvPr/>
        </p:nvSpPr>
        <p:spPr>
          <a:xfrm>
            <a:off x="970280" y="1835150"/>
            <a:ext cx="914400" cy="397700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2914015" y="2528570"/>
            <a:ext cx="914400" cy="325310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5107305" y="3437255"/>
            <a:ext cx="914400" cy="23749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043420" y="3885565"/>
            <a:ext cx="914400" cy="19265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8886825" y="4264025"/>
            <a:ext cx="914400" cy="15481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474325" y="5019675"/>
            <a:ext cx="914400" cy="792480"/>
          </a:xfrm>
          <a:prstGeom prst="rect">
            <a:avLst/>
          </a:prstGeom>
          <a:solidFill>
            <a:schemeClr val="accent1">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516630" y="742315"/>
            <a:ext cx="7044055" cy="583565"/>
          </a:xfrm>
          <a:prstGeom prst="rect">
            <a:avLst/>
          </a:prstGeom>
          <a:noFill/>
        </p:spPr>
        <p:txBody>
          <a:bodyPr wrap="square" rtlCol="0">
            <a:spAutoFit/>
          </a:bodyPr>
          <a:p>
            <a:r>
              <a:rPr lang="zh-CN" altLang="en-US" sz="3200">
                <a:solidFill>
                  <a:schemeClr val="tx2"/>
                </a:solidFill>
              </a:rPr>
              <a:t>已经买了传统过滤机的客户  槽点很多</a:t>
            </a:r>
            <a:endParaRPr lang="zh-CN" altLang="en-US" sz="3200">
              <a:solidFill>
                <a:schemeClr val="tx2"/>
              </a:solidFill>
            </a:endParaRPr>
          </a:p>
        </p:txBody>
      </p:sp>
      <p:sp>
        <p:nvSpPr>
          <p:cNvPr id="11" name="文本框 10"/>
          <p:cNvSpPr txBox="1"/>
          <p:nvPr/>
        </p:nvSpPr>
        <p:spPr>
          <a:xfrm>
            <a:off x="650240" y="5991225"/>
            <a:ext cx="1554480" cy="368300"/>
          </a:xfrm>
          <a:prstGeom prst="rect">
            <a:avLst/>
          </a:prstGeom>
          <a:noFill/>
        </p:spPr>
        <p:txBody>
          <a:bodyPr wrap="none" rtlCol="0">
            <a:spAutoFit/>
          </a:bodyPr>
          <a:p>
            <a:r>
              <a:rPr lang="zh-CN" altLang="en-US"/>
              <a:t>过滤效率不高</a:t>
            </a:r>
            <a:endParaRPr lang="zh-CN" altLang="en-US"/>
          </a:p>
        </p:txBody>
      </p:sp>
      <p:sp>
        <p:nvSpPr>
          <p:cNvPr id="12" name="文本框 11"/>
          <p:cNvSpPr txBox="1"/>
          <p:nvPr/>
        </p:nvSpPr>
        <p:spPr>
          <a:xfrm>
            <a:off x="2593975" y="5991225"/>
            <a:ext cx="1554480" cy="368300"/>
          </a:xfrm>
          <a:prstGeom prst="rect">
            <a:avLst/>
          </a:prstGeom>
          <a:noFill/>
        </p:spPr>
        <p:txBody>
          <a:bodyPr wrap="none" rtlCol="0">
            <a:spAutoFit/>
          </a:bodyPr>
          <a:p>
            <a:r>
              <a:rPr lang="zh-CN" altLang="en-US"/>
              <a:t>频繁更换滤芯</a:t>
            </a:r>
            <a:endParaRPr lang="zh-CN" altLang="en-US"/>
          </a:p>
        </p:txBody>
      </p:sp>
      <p:sp>
        <p:nvSpPr>
          <p:cNvPr id="13" name="文本框 12"/>
          <p:cNvSpPr txBox="1"/>
          <p:nvPr/>
        </p:nvSpPr>
        <p:spPr>
          <a:xfrm>
            <a:off x="8681085" y="5991225"/>
            <a:ext cx="1325880" cy="368300"/>
          </a:xfrm>
          <a:prstGeom prst="rect">
            <a:avLst/>
          </a:prstGeom>
          <a:noFill/>
        </p:spPr>
        <p:txBody>
          <a:bodyPr wrap="none" rtlCol="0">
            <a:spAutoFit/>
          </a:bodyPr>
          <a:p>
            <a:r>
              <a:rPr lang="zh-CN" altLang="en-US"/>
              <a:t>出水流量小</a:t>
            </a:r>
            <a:endParaRPr lang="zh-CN" altLang="en-US"/>
          </a:p>
        </p:txBody>
      </p:sp>
      <p:sp>
        <p:nvSpPr>
          <p:cNvPr id="14" name="文本框 13"/>
          <p:cNvSpPr txBox="1"/>
          <p:nvPr/>
        </p:nvSpPr>
        <p:spPr>
          <a:xfrm>
            <a:off x="6723380" y="5991225"/>
            <a:ext cx="1554480" cy="368300"/>
          </a:xfrm>
          <a:prstGeom prst="rect">
            <a:avLst/>
          </a:prstGeom>
          <a:noFill/>
        </p:spPr>
        <p:txBody>
          <a:bodyPr wrap="none" rtlCol="0">
            <a:spAutoFit/>
          </a:bodyPr>
          <a:p>
            <a:r>
              <a:rPr lang="zh-CN" altLang="en-US"/>
              <a:t>密封不良漏液</a:t>
            </a:r>
            <a:endParaRPr lang="zh-CN" altLang="en-US"/>
          </a:p>
        </p:txBody>
      </p:sp>
      <p:sp>
        <p:nvSpPr>
          <p:cNvPr id="15" name="文本框 14"/>
          <p:cNvSpPr txBox="1"/>
          <p:nvPr/>
        </p:nvSpPr>
        <p:spPr>
          <a:xfrm>
            <a:off x="4901565" y="5991225"/>
            <a:ext cx="1325880" cy="368300"/>
          </a:xfrm>
          <a:prstGeom prst="rect">
            <a:avLst/>
          </a:prstGeom>
          <a:noFill/>
        </p:spPr>
        <p:txBody>
          <a:bodyPr wrap="none" rtlCol="0">
            <a:spAutoFit/>
          </a:bodyPr>
          <a:p>
            <a:r>
              <a:rPr lang="zh-CN" altLang="en-US"/>
              <a:t>维护成本高</a:t>
            </a:r>
            <a:endParaRPr lang="zh-CN" altLang="en-US"/>
          </a:p>
        </p:txBody>
      </p:sp>
      <p:sp>
        <p:nvSpPr>
          <p:cNvPr id="16" name="文本框 15"/>
          <p:cNvSpPr txBox="1"/>
          <p:nvPr/>
        </p:nvSpPr>
        <p:spPr>
          <a:xfrm>
            <a:off x="10268585" y="5991225"/>
            <a:ext cx="1325880" cy="368300"/>
          </a:xfrm>
          <a:prstGeom prst="rect">
            <a:avLst/>
          </a:prstGeom>
          <a:noFill/>
        </p:spPr>
        <p:txBody>
          <a:bodyPr wrap="square" rtlCol="0">
            <a:spAutoFit/>
          </a:bodyPr>
          <a:p>
            <a:r>
              <a:rPr lang="zh-CN" altLang="en-US"/>
              <a:t>售后不及时</a:t>
            </a:r>
            <a:endParaRPr lang="zh-CN" altLang="en-US"/>
          </a:p>
        </p:txBody>
      </p:sp>
      <p:sp>
        <p:nvSpPr>
          <p:cNvPr id="17" name="文本框 16"/>
          <p:cNvSpPr txBox="1"/>
          <p:nvPr/>
        </p:nvSpPr>
        <p:spPr>
          <a:xfrm>
            <a:off x="1083945" y="1466850"/>
            <a:ext cx="686435" cy="368300"/>
          </a:xfrm>
          <a:prstGeom prst="rect">
            <a:avLst/>
          </a:prstGeom>
          <a:noFill/>
        </p:spPr>
        <p:txBody>
          <a:bodyPr wrap="square" rtlCol="0">
            <a:spAutoFit/>
          </a:bodyPr>
          <a:p>
            <a:r>
              <a:rPr lang="en-US" altLang="zh-CN"/>
              <a:t>26%</a:t>
            </a:r>
            <a:endParaRPr lang="en-US" altLang="zh-CN"/>
          </a:p>
        </p:txBody>
      </p:sp>
      <p:sp>
        <p:nvSpPr>
          <p:cNvPr id="19" name="文本框 18"/>
          <p:cNvSpPr txBox="1"/>
          <p:nvPr/>
        </p:nvSpPr>
        <p:spPr>
          <a:xfrm>
            <a:off x="3051175" y="2160270"/>
            <a:ext cx="640080" cy="368300"/>
          </a:xfrm>
          <a:prstGeom prst="rect">
            <a:avLst/>
          </a:prstGeom>
          <a:noFill/>
        </p:spPr>
        <p:txBody>
          <a:bodyPr wrap="none" rtlCol="0">
            <a:spAutoFit/>
          </a:bodyPr>
          <a:p>
            <a:r>
              <a:rPr lang="en-US" altLang="zh-CN"/>
              <a:t>24%</a:t>
            </a:r>
            <a:endParaRPr lang="en-US" altLang="zh-CN"/>
          </a:p>
        </p:txBody>
      </p:sp>
      <p:sp>
        <p:nvSpPr>
          <p:cNvPr id="20" name="文本框 19"/>
          <p:cNvSpPr txBox="1"/>
          <p:nvPr/>
        </p:nvSpPr>
        <p:spPr>
          <a:xfrm>
            <a:off x="5244465" y="3068955"/>
            <a:ext cx="640080" cy="368300"/>
          </a:xfrm>
          <a:prstGeom prst="rect">
            <a:avLst/>
          </a:prstGeom>
          <a:noFill/>
        </p:spPr>
        <p:txBody>
          <a:bodyPr wrap="none" rtlCol="0">
            <a:spAutoFit/>
          </a:bodyPr>
          <a:p>
            <a:r>
              <a:rPr lang="en-US" altLang="zh-CN"/>
              <a:t>16%</a:t>
            </a:r>
            <a:endParaRPr lang="en-US" altLang="zh-CN"/>
          </a:p>
        </p:txBody>
      </p:sp>
      <p:sp>
        <p:nvSpPr>
          <p:cNvPr id="21" name="文本框 20"/>
          <p:cNvSpPr txBox="1"/>
          <p:nvPr/>
        </p:nvSpPr>
        <p:spPr>
          <a:xfrm>
            <a:off x="7180580" y="3517265"/>
            <a:ext cx="640080" cy="368300"/>
          </a:xfrm>
          <a:prstGeom prst="rect">
            <a:avLst/>
          </a:prstGeom>
          <a:noFill/>
        </p:spPr>
        <p:txBody>
          <a:bodyPr wrap="none" rtlCol="0">
            <a:spAutoFit/>
          </a:bodyPr>
          <a:p>
            <a:r>
              <a:rPr lang="en-US" altLang="zh-CN"/>
              <a:t>14%</a:t>
            </a:r>
            <a:endParaRPr lang="en-US" altLang="zh-CN"/>
          </a:p>
        </p:txBody>
      </p:sp>
      <p:sp>
        <p:nvSpPr>
          <p:cNvPr id="22" name="文本框 21"/>
          <p:cNvSpPr txBox="1"/>
          <p:nvPr/>
        </p:nvSpPr>
        <p:spPr>
          <a:xfrm>
            <a:off x="9023985" y="3885565"/>
            <a:ext cx="640080" cy="368300"/>
          </a:xfrm>
          <a:prstGeom prst="rect">
            <a:avLst/>
          </a:prstGeom>
          <a:noFill/>
        </p:spPr>
        <p:txBody>
          <a:bodyPr wrap="none" rtlCol="0">
            <a:spAutoFit/>
          </a:bodyPr>
          <a:p>
            <a:r>
              <a:rPr lang="en-US" altLang="zh-CN"/>
              <a:t>12%</a:t>
            </a:r>
            <a:endParaRPr lang="en-US" altLang="zh-CN"/>
          </a:p>
        </p:txBody>
      </p:sp>
      <p:sp>
        <p:nvSpPr>
          <p:cNvPr id="23" name="文本框 22"/>
          <p:cNvSpPr txBox="1"/>
          <p:nvPr/>
        </p:nvSpPr>
        <p:spPr>
          <a:xfrm>
            <a:off x="10674985" y="4664710"/>
            <a:ext cx="513080" cy="368300"/>
          </a:xfrm>
          <a:prstGeom prst="rect">
            <a:avLst/>
          </a:prstGeom>
          <a:noFill/>
        </p:spPr>
        <p:txBody>
          <a:bodyPr wrap="none" rtlCol="0">
            <a:spAutoFit/>
          </a:bodyPr>
          <a:p>
            <a:r>
              <a:rPr lang="en-US" altLang="zh-CN"/>
              <a:t>8%</a:t>
            </a:r>
            <a:endParaRPr lang="en-US" altLang="zh-CN"/>
          </a:p>
        </p:txBody>
      </p:sp>
      <p:sp>
        <p:nvSpPr>
          <p:cNvPr id="24" name="文本框 23"/>
          <p:cNvSpPr txBox="1"/>
          <p:nvPr/>
        </p:nvSpPr>
        <p:spPr>
          <a:xfrm>
            <a:off x="5479415" y="1436370"/>
            <a:ext cx="3611880" cy="398780"/>
          </a:xfrm>
          <a:prstGeom prst="rect">
            <a:avLst/>
          </a:prstGeom>
          <a:noFill/>
        </p:spPr>
        <p:txBody>
          <a:bodyPr wrap="none" rtlCol="0">
            <a:spAutoFit/>
          </a:bodyPr>
          <a:p>
            <a:r>
              <a:rPr lang="zh-CN" altLang="en-US" sz="2000">
                <a:latin typeface="+mn-ea"/>
              </a:rPr>
              <a:t>河正 传统过滤机</a:t>
            </a:r>
            <a:r>
              <a:rPr lang="en-US" altLang="zh-CN" sz="2000">
                <a:latin typeface="+mn-ea"/>
              </a:rPr>
              <a:t>2017</a:t>
            </a:r>
            <a:r>
              <a:rPr lang="zh-CN" altLang="en-US" sz="2000">
                <a:latin typeface="+mn-ea"/>
              </a:rPr>
              <a:t>年度报告</a:t>
            </a:r>
            <a:endParaRPr lang="zh-CN" altLang="en-US" sz="200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1605280" cy="521970"/>
          </a:xfrm>
          <a:prstGeom prst="rect">
            <a:avLst/>
          </a:prstGeom>
          <a:noFill/>
        </p:spPr>
        <p:txBody>
          <a:bodyPr wrap="none" rtlCol="0">
            <a:spAutoFit/>
          </a:bodyPr>
          <a:p>
            <a:r>
              <a:rPr lang="zh-CN" altLang="en-US" sz="2800"/>
              <a:t>过滤效果</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pic>
        <p:nvPicPr>
          <p:cNvPr id="35845" name="Picture 5"/>
          <p:cNvPicPr>
            <a:picLocks noChangeAspect="1" noChangeArrowheads="1"/>
          </p:cNvPicPr>
          <p:nvPr/>
        </p:nvPicPr>
        <p:blipFill>
          <a:blip r:embed="rId1"/>
          <a:srcRect/>
          <a:stretch>
            <a:fillRect/>
          </a:stretch>
        </p:blipFill>
        <p:spPr bwMode="auto">
          <a:xfrm>
            <a:off x="7635875" y="1509395"/>
            <a:ext cx="3498215" cy="4648200"/>
          </a:xfrm>
          <a:prstGeom prst="rect">
            <a:avLst/>
          </a:prstGeom>
          <a:noFill/>
          <a:ln w="9525">
            <a:noFill/>
            <a:miter lim="800000"/>
            <a:headEnd/>
            <a:tailEnd/>
          </a:ln>
          <a:effectLst/>
        </p:spPr>
      </p:pic>
      <p:sp>
        <p:nvSpPr>
          <p:cNvPr id="9" name="矩形 8"/>
          <p:cNvSpPr/>
          <p:nvPr/>
        </p:nvSpPr>
        <p:spPr>
          <a:xfrm>
            <a:off x="9535160" y="829945"/>
            <a:ext cx="1317625" cy="368300"/>
          </a:xfrm>
          <a:prstGeom prst="rect">
            <a:avLst/>
          </a:prstGeom>
        </p:spPr>
        <p:txBody>
          <a:bodyPr wrap="square">
            <a:spAutoFit/>
          </a:bodyPr>
          <a:p>
            <a:r>
              <a:rPr lang="en-US" altLang="zh-CN" dirty="0" smtClean="0">
                <a:solidFill>
                  <a:srgbClr val="FF0000"/>
                </a:solidFill>
              </a:rPr>
              <a:t> 0.8um</a:t>
            </a:r>
            <a:endParaRPr lang="zh-CN" altLang="en-US" dirty="0">
              <a:solidFill>
                <a:srgbClr val="FF0000"/>
              </a:solidFill>
            </a:endParaRPr>
          </a:p>
        </p:txBody>
      </p:sp>
      <p:sp>
        <p:nvSpPr>
          <p:cNvPr id="4" name="文本框 3"/>
          <p:cNvSpPr txBox="1"/>
          <p:nvPr/>
        </p:nvSpPr>
        <p:spPr>
          <a:xfrm>
            <a:off x="6196965" y="829945"/>
            <a:ext cx="3103880" cy="368300"/>
          </a:xfrm>
          <a:prstGeom prst="rect">
            <a:avLst/>
          </a:prstGeom>
          <a:noFill/>
        </p:spPr>
        <p:txBody>
          <a:bodyPr wrap="none" rtlCol="0">
            <a:spAutoFit/>
          </a:bodyPr>
          <a:p>
            <a:r>
              <a:rPr lang="zh-CN" altLang="en-US"/>
              <a:t>智能过滤机</a:t>
            </a:r>
            <a:r>
              <a:rPr lang="en-US" altLang="zh-CN"/>
              <a:t>0.8um</a:t>
            </a:r>
            <a:r>
              <a:rPr lang="zh-CN" altLang="en-US"/>
              <a:t>核心过滤膜</a:t>
            </a:r>
            <a:endParaRPr lang="zh-CN" altLang="en-US"/>
          </a:p>
        </p:txBody>
      </p:sp>
      <p:sp>
        <p:nvSpPr>
          <p:cNvPr id="5" name="文本框 4"/>
          <p:cNvSpPr txBox="1"/>
          <p:nvPr/>
        </p:nvSpPr>
        <p:spPr>
          <a:xfrm>
            <a:off x="295910" y="829945"/>
            <a:ext cx="5461635" cy="2030095"/>
          </a:xfrm>
          <a:prstGeom prst="rect">
            <a:avLst/>
          </a:prstGeom>
          <a:noFill/>
        </p:spPr>
        <p:txBody>
          <a:bodyPr wrap="square" rtlCol="0">
            <a:spAutoFit/>
          </a:bodyPr>
          <a:p>
            <a:r>
              <a:rPr lang="zh-CN" altLang="en-US"/>
              <a:t>传统过滤机存在二次投入成本、资源浪费（包括镀液、棉芯等），二次污染严重，操作复杂，容易污染镀液等缺陷。而河正的智能过滤机则很好的解决了这些问题，彻底颠覆了传统电镀液过滤技术。智能过滤机有着以下技术优点</a:t>
            </a:r>
            <a:r>
              <a:rPr lang="en-US" altLang="zh-CN"/>
              <a:t>:</a:t>
            </a:r>
            <a:endParaRPr lang="en-US" altLang="zh-CN"/>
          </a:p>
          <a:p>
            <a:r>
              <a:rPr lang="zh-CN" altLang="en-US"/>
              <a:t>    </a:t>
            </a:r>
            <a:endParaRPr lang="zh-CN" altLang="en-US"/>
          </a:p>
          <a:p>
            <a:endParaRPr lang="zh-CN" altLang="en-US"/>
          </a:p>
        </p:txBody>
      </p:sp>
      <p:sp>
        <p:nvSpPr>
          <p:cNvPr id="6" name="文本框 5"/>
          <p:cNvSpPr txBox="1"/>
          <p:nvPr/>
        </p:nvSpPr>
        <p:spPr>
          <a:xfrm>
            <a:off x="468630" y="2359025"/>
            <a:ext cx="6680200" cy="3856355"/>
          </a:xfrm>
          <a:prstGeom prst="rect">
            <a:avLst/>
          </a:prstGeom>
          <a:noFill/>
        </p:spPr>
        <p:txBody>
          <a:bodyPr wrap="square" rtlCol="0">
            <a:spAutoFit/>
          </a:bodyPr>
          <a:p>
            <a:pPr marL="285750" indent="-285750">
              <a:lnSpc>
                <a:spcPct val="170000"/>
              </a:lnSpc>
              <a:buFont typeface="Wingdings" panose="05000000000000000000" charset="0"/>
              <a:buChar char=""/>
            </a:pPr>
            <a:r>
              <a:rPr lang="zh-CN" altLang="en-US"/>
              <a:t>智能化创新设计，可全自动运行，反冲洗</a:t>
            </a:r>
            <a:endParaRPr lang="zh-CN" altLang="en-US"/>
          </a:p>
          <a:p>
            <a:pPr marL="285750" indent="-285750">
              <a:lnSpc>
                <a:spcPct val="170000"/>
              </a:lnSpc>
              <a:buFont typeface="Wingdings" panose="05000000000000000000" charset="0"/>
              <a:buChar char=""/>
            </a:pPr>
            <a:r>
              <a:rPr lang="zh-CN" altLang="en-US"/>
              <a:t>精密滤芯，孔径精细程度达到</a:t>
            </a:r>
            <a:r>
              <a:rPr lang="en-US" altLang="zh-CN"/>
              <a:t>0.8um</a:t>
            </a:r>
            <a:endParaRPr lang="en-US" altLang="zh-CN"/>
          </a:p>
          <a:p>
            <a:pPr marL="285750" indent="-285750">
              <a:lnSpc>
                <a:spcPct val="170000"/>
              </a:lnSpc>
              <a:buFont typeface="Wingdings" panose="05000000000000000000" charset="0"/>
              <a:buChar char=""/>
            </a:pPr>
            <a:r>
              <a:rPr lang="zh-CN" altLang="en-US"/>
              <a:t>绝对均经过滤，彻底滤除槽液内的悬浮杂质</a:t>
            </a:r>
            <a:endParaRPr lang="zh-CN" altLang="en-US"/>
          </a:p>
          <a:p>
            <a:pPr marL="285750" indent="-285750">
              <a:lnSpc>
                <a:spcPct val="170000"/>
              </a:lnSpc>
              <a:buFont typeface="Wingdings" panose="05000000000000000000" charset="0"/>
              <a:buChar char=""/>
            </a:pPr>
            <a:r>
              <a:rPr lang="zh-CN" altLang="en-US"/>
              <a:t>自动反冲洗，</a:t>
            </a:r>
            <a:r>
              <a:rPr lang="en-US" altLang="zh-CN"/>
              <a:t>3-10</a:t>
            </a:r>
            <a:r>
              <a:rPr lang="zh-CN" altLang="en-US"/>
              <a:t>年内滤芯更换成本为零</a:t>
            </a:r>
            <a:endParaRPr lang="zh-CN" altLang="en-US"/>
          </a:p>
          <a:p>
            <a:pPr marL="285750" indent="-285750">
              <a:lnSpc>
                <a:spcPct val="170000"/>
              </a:lnSpc>
              <a:buFont typeface="Wingdings" panose="05000000000000000000" charset="0"/>
              <a:buChar char=""/>
            </a:pPr>
            <a:r>
              <a:rPr lang="zh-CN" altLang="en-US"/>
              <a:t>系统无需更换滤芯，大大节省人力成本，废固物环保处理成本</a:t>
            </a:r>
            <a:endParaRPr lang="zh-CN" altLang="en-US"/>
          </a:p>
          <a:p>
            <a:pPr marL="285750" indent="-285750">
              <a:lnSpc>
                <a:spcPct val="170000"/>
              </a:lnSpc>
              <a:buFont typeface="Wingdings" panose="05000000000000000000" charset="0"/>
              <a:buChar char=""/>
            </a:pPr>
            <a:r>
              <a:rPr lang="zh-CN" altLang="en-US"/>
              <a:t>系统滤芯无需拆洗更换，耗水量极少，大大节省污水处理成本</a:t>
            </a:r>
            <a:endParaRPr lang="zh-CN" altLang="en-US"/>
          </a:p>
          <a:p>
            <a:pPr marL="285750" indent="-285750">
              <a:lnSpc>
                <a:spcPct val="170000"/>
              </a:lnSpc>
              <a:buFont typeface="Wingdings" panose="05000000000000000000" charset="0"/>
              <a:buChar char=""/>
            </a:pPr>
            <a:r>
              <a:rPr lang="zh-CN" altLang="en-US"/>
              <a:t>优异的耐化学品及耐高温性能</a:t>
            </a:r>
            <a:endParaRPr lang="zh-CN" altLang="en-US"/>
          </a:p>
          <a:p>
            <a:pPr marL="285750" indent="-285750">
              <a:lnSpc>
                <a:spcPct val="170000"/>
              </a:lnSpc>
              <a:buFont typeface="Wingdings" panose="05000000000000000000" charset="0"/>
              <a:buChar char=""/>
            </a:pPr>
            <a:r>
              <a:rPr lang="zh-CN" altLang="en-US"/>
              <a:t>长寿命，</a:t>
            </a:r>
            <a:r>
              <a:rPr lang="en-US" altLang="zh-CN"/>
              <a:t>PTFE(</a:t>
            </a:r>
            <a:r>
              <a:rPr lang="zh-CN" altLang="en-US"/>
              <a:t>塑料王</a:t>
            </a:r>
            <a:r>
              <a:rPr lang="en-US" altLang="zh-CN"/>
              <a:t>)</a:t>
            </a:r>
            <a:r>
              <a:rPr lang="zh-CN" altLang="en-US"/>
              <a:t>复合材料</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1605280" cy="521970"/>
          </a:xfrm>
          <a:prstGeom prst="rect">
            <a:avLst/>
          </a:prstGeom>
          <a:noFill/>
        </p:spPr>
        <p:txBody>
          <a:bodyPr wrap="none" rtlCol="0">
            <a:spAutoFit/>
          </a:bodyPr>
          <a:p>
            <a:r>
              <a:rPr lang="zh-CN" altLang="en-US" sz="2800"/>
              <a:t>过滤效果</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graphicFrame>
        <p:nvGraphicFramePr>
          <p:cNvPr id="4" name="表格 3"/>
          <p:cNvGraphicFramePr/>
          <p:nvPr/>
        </p:nvGraphicFramePr>
        <p:xfrm>
          <a:off x="219710" y="1948815"/>
          <a:ext cx="11694795" cy="3870325"/>
        </p:xfrm>
        <a:graphic>
          <a:graphicData uri="http://schemas.openxmlformats.org/drawingml/2006/table">
            <a:tbl>
              <a:tblPr firstRow="1" bandRow="1">
                <a:tableStyleId>{5C22544A-7EE6-4342-B048-85BDC9FD1C3A}</a:tableStyleId>
              </a:tblPr>
              <a:tblGrid>
                <a:gridCol w="1530350"/>
                <a:gridCol w="1416050"/>
                <a:gridCol w="1438910"/>
                <a:gridCol w="1462405"/>
                <a:gridCol w="1461770"/>
                <a:gridCol w="1461770"/>
                <a:gridCol w="1564005"/>
                <a:gridCol w="1359535"/>
              </a:tblGrid>
              <a:tr h="858520">
                <a:tc>
                  <a:txBody>
                    <a:bodyPr/>
                    <a:p>
                      <a:pPr>
                        <a:buNone/>
                      </a:pPr>
                      <a:r>
                        <a:rPr lang="en-US" altLang="zh-CN"/>
                        <a:t>  </a:t>
                      </a:r>
                      <a:endParaRPr lang="en-US" altLang="zh-CN"/>
                    </a:p>
                    <a:p>
                      <a:pPr>
                        <a:buNone/>
                      </a:pPr>
                      <a:r>
                        <a:rPr lang="en-US" altLang="zh-CN"/>
                        <a:t>    </a:t>
                      </a:r>
                      <a:r>
                        <a:rPr lang="zh-CN" altLang="en-US"/>
                        <a:t>机型</a:t>
                      </a:r>
                      <a:endParaRPr lang="zh-CN" altLang="en-US"/>
                    </a:p>
                  </a:txBody>
                  <a:tcPr>
                    <a:solidFill>
                      <a:schemeClr val="tx1"/>
                    </a:solidFill>
                  </a:tcPr>
                </a:tc>
                <a:tc>
                  <a:txBody>
                    <a:bodyPr/>
                    <a:p>
                      <a:pPr>
                        <a:buNone/>
                      </a:pPr>
                      <a:endParaRPr lang="zh-CN" altLang="en-US"/>
                    </a:p>
                    <a:p>
                      <a:pPr>
                        <a:buNone/>
                      </a:pPr>
                      <a:r>
                        <a:rPr lang="zh-CN" altLang="en-US"/>
                        <a:t>科技创新</a:t>
                      </a:r>
                      <a:endParaRPr lang="zh-CN" altLang="en-US"/>
                    </a:p>
                  </a:txBody>
                  <a:tcPr>
                    <a:solidFill>
                      <a:schemeClr val="tx1"/>
                    </a:solidFill>
                  </a:tcPr>
                </a:tc>
                <a:tc>
                  <a:txBody>
                    <a:bodyPr/>
                    <a:p>
                      <a:pPr>
                        <a:buNone/>
                      </a:pPr>
                      <a:endParaRPr lang="zh-CN" altLang="en-US"/>
                    </a:p>
                    <a:p>
                      <a:pPr>
                        <a:buNone/>
                      </a:pPr>
                      <a:r>
                        <a:rPr lang="zh-CN" altLang="en-US"/>
                        <a:t>过滤性能</a:t>
                      </a:r>
                      <a:endParaRPr lang="zh-CN" altLang="en-US"/>
                    </a:p>
                  </a:txBody>
                  <a:tcPr>
                    <a:solidFill>
                      <a:schemeClr val="tx1"/>
                    </a:solidFill>
                  </a:tcPr>
                </a:tc>
                <a:tc>
                  <a:txBody>
                    <a:bodyPr/>
                    <a:p>
                      <a:pPr>
                        <a:buNone/>
                      </a:pPr>
                      <a:endParaRPr lang="zh-CN" altLang="en-US"/>
                    </a:p>
                    <a:p>
                      <a:pPr>
                        <a:buNone/>
                      </a:pPr>
                      <a:r>
                        <a:rPr lang="zh-CN" altLang="en-US"/>
                        <a:t>滤芯材料</a:t>
                      </a:r>
                      <a:endParaRPr lang="zh-CN" altLang="en-US"/>
                    </a:p>
                  </a:txBody>
                  <a:tcPr>
                    <a:solidFill>
                      <a:schemeClr val="tx1"/>
                    </a:solidFill>
                  </a:tcPr>
                </a:tc>
                <a:tc>
                  <a:txBody>
                    <a:bodyPr/>
                    <a:p>
                      <a:pPr>
                        <a:buNone/>
                      </a:pPr>
                      <a:endParaRPr lang="zh-CN" altLang="en-US"/>
                    </a:p>
                    <a:p>
                      <a:pPr>
                        <a:buNone/>
                      </a:pPr>
                      <a:r>
                        <a:rPr lang="zh-CN" altLang="en-US"/>
                        <a:t>操作类型</a:t>
                      </a:r>
                      <a:endParaRPr lang="zh-CN" altLang="en-US"/>
                    </a:p>
                  </a:txBody>
                  <a:tcPr>
                    <a:solidFill>
                      <a:schemeClr val="tx1"/>
                    </a:solidFill>
                  </a:tcPr>
                </a:tc>
                <a:tc>
                  <a:txBody>
                    <a:bodyPr/>
                    <a:p>
                      <a:pPr>
                        <a:buNone/>
                      </a:pPr>
                      <a:endParaRPr lang="zh-CN" altLang="en-US"/>
                    </a:p>
                    <a:p>
                      <a:pPr>
                        <a:buNone/>
                      </a:pPr>
                      <a:r>
                        <a:rPr lang="zh-CN" altLang="en-US"/>
                        <a:t>    流量</a:t>
                      </a:r>
                      <a:endParaRPr lang="zh-CN" altLang="en-US"/>
                    </a:p>
                  </a:txBody>
                  <a:tcPr>
                    <a:solidFill>
                      <a:schemeClr val="tx1"/>
                    </a:solidFill>
                  </a:tcPr>
                </a:tc>
                <a:tc>
                  <a:txBody>
                    <a:bodyPr/>
                    <a:p>
                      <a:pPr>
                        <a:buNone/>
                      </a:pPr>
                      <a:endParaRPr lang="zh-CN" altLang="en-US"/>
                    </a:p>
                    <a:p>
                      <a:pPr>
                        <a:buNone/>
                      </a:pPr>
                      <a:r>
                        <a:rPr lang="zh-CN" altLang="en-US"/>
                        <a:t>有机分解物</a:t>
                      </a:r>
                      <a:endParaRPr lang="zh-CN" altLang="en-US"/>
                    </a:p>
                  </a:txBody>
                  <a:tcPr>
                    <a:solidFill>
                      <a:schemeClr val="tx1"/>
                    </a:solidFill>
                  </a:tcPr>
                </a:tc>
                <a:tc>
                  <a:txBody>
                    <a:bodyPr/>
                    <a:p>
                      <a:pPr>
                        <a:buNone/>
                      </a:pPr>
                      <a:endParaRPr lang="zh-CN" altLang="en-US"/>
                    </a:p>
                    <a:p>
                      <a:pPr>
                        <a:buNone/>
                      </a:pPr>
                      <a:r>
                        <a:rPr lang="zh-CN" altLang="en-US"/>
                        <a:t>环境污染</a:t>
                      </a:r>
                      <a:endParaRPr lang="zh-CN" altLang="en-US"/>
                    </a:p>
                  </a:txBody>
                  <a:tcPr>
                    <a:solidFill>
                      <a:schemeClr val="tx1"/>
                    </a:solidFill>
                  </a:tcPr>
                </a:tc>
              </a:tr>
              <a:tr h="1501140">
                <a:tc>
                  <a:txBody>
                    <a:bodyPr/>
                    <a:p>
                      <a:pPr algn="l">
                        <a:buNone/>
                      </a:pPr>
                      <a:endParaRPr lang="zh-CN" altLang="en-US">
                        <a:ln w="12700" cmpd="sng">
                          <a:solidFill>
                            <a:schemeClr val="tx1"/>
                          </a:solidFill>
                          <a:prstDash val="solid"/>
                        </a:ln>
                      </a:endParaRPr>
                    </a:p>
                    <a:p>
                      <a:pPr algn="l">
                        <a:buNone/>
                      </a:pPr>
                      <a:endParaRPr lang="zh-CN" altLang="en-US">
                        <a:ln w="12700" cmpd="sng">
                          <a:solidFill>
                            <a:schemeClr val="tx1"/>
                          </a:solidFill>
                          <a:prstDash val="solid"/>
                        </a:ln>
                      </a:endParaRPr>
                    </a:p>
                    <a:p>
                      <a:pPr algn="l">
                        <a:buNone/>
                      </a:pPr>
                      <a:r>
                        <a:rPr lang="zh-CN" altLang="en-US"/>
                        <a:t>传统过滤机</a:t>
                      </a:r>
                      <a:endParaRPr lang="zh-CN" altLang="en-US"/>
                    </a:p>
                  </a:txBody>
                  <a:tcPr>
                    <a:solidFill>
                      <a:schemeClr val="accent1">
                        <a:lumMod val="20000"/>
                        <a:lumOff val="80000"/>
                      </a:schemeClr>
                    </a:solidFill>
                  </a:tcPr>
                </a:tc>
                <a:tc>
                  <a:txBody>
                    <a:bodyPr/>
                    <a:p>
                      <a:pPr>
                        <a:buNone/>
                      </a:pPr>
                      <a:r>
                        <a:rPr lang="en-US" altLang="zh-CN"/>
                        <a:t> </a:t>
                      </a:r>
                      <a:endParaRPr lang="en-US" altLang="zh-CN"/>
                    </a:p>
                    <a:p>
                      <a:pPr>
                        <a:buNone/>
                      </a:pPr>
                      <a:r>
                        <a:rPr lang="zh-CN" altLang="en-US" sz="1800">
                          <a:sym typeface="+mn-ea"/>
                        </a:rPr>
                        <a:t>绕缠线芯（或喷熔</a:t>
                      </a:r>
                      <a:r>
                        <a:rPr lang="en-US" altLang="zh-CN" sz="1800">
                          <a:sym typeface="+mn-ea"/>
                        </a:rPr>
                        <a:t>pp</a:t>
                      </a:r>
                      <a:r>
                        <a:rPr lang="zh-CN" altLang="en-US" sz="1800">
                          <a:sym typeface="+mn-ea"/>
                        </a:rPr>
                        <a:t>）过滤</a:t>
                      </a:r>
                      <a:endParaRPr lang="zh-CN" altLang="en-US" sz="1800">
                        <a:sym typeface="+mn-ea"/>
                      </a:endParaRPr>
                    </a:p>
                  </a:txBody>
                  <a:tcPr>
                    <a:solidFill>
                      <a:schemeClr val="accent1">
                        <a:lumMod val="20000"/>
                        <a:lumOff val="80000"/>
                      </a:schemeClr>
                    </a:solidFill>
                  </a:tcPr>
                </a:tc>
                <a:tc>
                  <a:txBody>
                    <a:bodyPr/>
                    <a:p>
                      <a:pPr>
                        <a:buNone/>
                      </a:pPr>
                      <a:r>
                        <a:rPr lang="en-US" altLang="zh-CN"/>
                        <a:t> </a:t>
                      </a:r>
                      <a:endParaRPr lang="en-US" altLang="zh-CN"/>
                    </a:p>
                    <a:p>
                      <a:pPr>
                        <a:buNone/>
                      </a:pPr>
                      <a:r>
                        <a:rPr lang="en-US" altLang="zh-CN"/>
                        <a:t>3-5%</a:t>
                      </a:r>
                      <a:r>
                        <a:rPr lang="zh-CN" altLang="en-US"/>
                        <a:t>的截留率</a:t>
                      </a:r>
                      <a:endParaRPr lang="zh-CN" altLang="en-US"/>
                    </a:p>
                    <a:p>
                      <a:pPr>
                        <a:buNone/>
                      </a:pPr>
                      <a:endParaRPr lang="zh-CN" altLang="en-US"/>
                    </a:p>
                  </a:txBody>
                  <a:tcPr>
                    <a:solidFill>
                      <a:schemeClr val="accent1">
                        <a:lumMod val="20000"/>
                        <a:lumOff val="80000"/>
                      </a:schemeClr>
                    </a:solidFill>
                  </a:tcPr>
                </a:tc>
                <a:tc>
                  <a:txBody>
                    <a:bodyPr/>
                    <a:p>
                      <a:pPr>
                        <a:buNone/>
                      </a:pPr>
                      <a:endParaRPr lang="zh-CN" altLang="en-US"/>
                    </a:p>
                    <a:p>
                      <a:pPr>
                        <a:buNone/>
                      </a:pPr>
                      <a:endParaRPr lang="zh-CN" altLang="en-US"/>
                    </a:p>
                    <a:p>
                      <a:pPr>
                        <a:buNone/>
                      </a:pPr>
                      <a:r>
                        <a:rPr lang="zh-CN" altLang="en-US"/>
                        <a:t>普通棉芯</a:t>
                      </a:r>
                      <a:endParaRPr lang="zh-CN" altLang="en-US"/>
                    </a:p>
                  </a:txBody>
                  <a:tcPr>
                    <a:solidFill>
                      <a:schemeClr val="accent1">
                        <a:lumMod val="20000"/>
                        <a:lumOff val="80000"/>
                      </a:schemeClr>
                    </a:solidFill>
                  </a:tcPr>
                </a:tc>
                <a:tc>
                  <a:txBody>
                    <a:bodyPr/>
                    <a:p>
                      <a:pPr>
                        <a:buNone/>
                      </a:pPr>
                      <a:endParaRPr lang="zh-CN" altLang="en-US"/>
                    </a:p>
                    <a:p>
                      <a:pPr>
                        <a:buNone/>
                      </a:pPr>
                      <a:r>
                        <a:rPr lang="zh-CN" altLang="en-US"/>
                        <a:t>人工操作</a:t>
                      </a:r>
                      <a:endParaRPr lang="zh-CN" altLang="en-US"/>
                    </a:p>
                    <a:p>
                      <a:pPr>
                        <a:buNone/>
                      </a:pPr>
                      <a:r>
                        <a:rPr lang="zh-CN" altLang="en-US"/>
                        <a:t>易出失误</a:t>
                      </a:r>
                      <a:endParaRPr lang="zh-CN" altLang="en-US"/>
                    </a:p>
                  </a:txBody>
                  <a:tcPr>
                    <a:solidFill>
                      <a:schemeClr val="accent1">
                        <a:lumMod val="20000"/>
                        <a:lumOff val="80000"/>
                      </a:schemeClr>
                    </a:solidFill>
                  </a:tcPr>
                </a:tc>
                <a:tc>
                  <a:txBody>
                    <a:bodyPr/>
                    <a:p>
                      <a:pPr>
                        <a:buNone/>
                      </a:pPr>
                      <a:endParaRPr lang="en-US" altLang="zh-CN"/>
                    </a:p>
                    <a:p>
                      <a:pPr>
                        <a:buNone/>
                      </a:pPr>
                      <a:r>
                        <a:rPr lang="en-US" altLang="zh-CN"/>
                        <a:t>20 </a:t>
                      </a:r>
                      <a:r>
                        <a:rPr lang="zh-CN" altLang="en-US"/>
                        <a:t>吨</a:t>
                      </a:r>
                      <a:r>
                        <a:rPr lang="en-US" altLang="zh-CN"/>
                        <a:t>/</a:t>
                      </a:r>
                      <a:r>
                        <a:rPr lang="zh-CN" altLang="en-US"/>
                        <a:t>小时</a:t>
                      </a:r>
                      <a:endParaRPr lang="zh-CN" altLang="en-US"/>
                    </a:p>
                  </a:txBody>
                  <a:tcPr>
                    <a:solidFill>
                      <a:schemeClr val="accent1">
                        <a:lumMod val="20000"/>
                        <a:lumOff val="80000"/>
                      </a:schemeClr>
                    </a:solidFill>
                  </a:tcPr>
                </a:tc>
                <a:tc>
                  <a:txBody>
                    <a:bodyPr/>
                    <a:p>
                      <a:pPr>
                        <a:buNone/>
                      </a:pPr>
                      <a:endParaRPr lang="zh-CN" altLang="en-US"/>
                    </a:p>
                    <a:p>
                      <a:pPr>
                        <a:buNone/>
                      </a:pPr>
                      <a:r>
                        <a:rPr lang="zh-CN" altLang="en-US"/>
                        <a:t>不能直接去除，靠活性炭吸附</a:t>
                      </a:r>
                      <a:endParaRPr lang="zh-CN" altLang="en-US"/>
                    </a:p>
                  </a:txBody>
                  <a:tcPr>
                    <a:solidFill>
                      <a:schemeClr val="accent1">
                        <a:lumMod val="20000"/>
                        <a:lumOff val="80000"/>
                      </a:schemeClr>
                    </a:solidFill>
                  </a:tcPr>
                </a:tc>
                <a:tc>
                  <a:txBody>
                    <a:bodyPr/>
                    <a:p>
                      <a:pPr>
                        <a:buNone/>
                      </a:pPr>
                      <a:endParaRPr lang="zh-CN" altLang="en-US" sz="1800">
                        <a:sym typeface="+mn-ea"/>
                      </a:endParaRPr>
                    </a:p>
                    <a:p>
                      <a:pPr>
                        <a:buNone/>
                      </a:pPr>
                      <a:r>
                        <a:rPr lang="zh-CN" altLang="en-US" sz="1800">
                          <a:sym typeface="+mn-ea"/>
                        </a:rPr>
                        <a:t>危险废料多，能耗高</a:t>
                      </a:r>
                      <a:endParaRPr lang="zh-CN" altLang="en-US" sz="1800">
                        <a:sym typeface="+mn-ea"/>
                      </a:endParaRPr>
                    </a:p>
                    <a:p>
                      <a:pPr>
                        <a:buNone/>
                      </a:pPr>
                      <a:endParaRPr lang="zh-CN" altLang="en-US" sz="1800">
                        <a:sym typeface="+mn-ea"/>
                      </a:endParaRPr>
                    </a:p>
                  </a:txBody>
                  <a:tcPr>
                    <a:solidFill>
                      <a:schemeClr val="accent1">
                        <a:lumMod val="20000"/>
                        <a:lumOff val="80000"/>
                      </a:schemeClr>
                    </a:solidFill>
                  </a:tcPr>
                </a:tc>
              </a:tr>
              <a:tr h="1510665">
                <a:tc>
                  <a:txBody>
                    <a:bodyPr/>
                    <a:p>
                      <a:pPr>
                        <a:buNone/>
                      </a:pPr>
                      <a:endParaRPr lang="zh-CN" altLang="en-US"/>
                    </a:p>
                    <a:p>
                      <a:pPr>
                        <a:buNone/>
                      </a:pPr>
                      <a:endParaRPr lang="zh-CN" altLang="en-US"/>
                    </a:p>
                    <a:p>
                      <a:pPr>
                        <a:buNone/>
                      </a:pPr>
                      <a:r>
                        <a:rPr lang="zh-CN" altLang="en-US"/>
                        <a:t>智能过滤机</a:t>
                      </a:r>
                      <a:endParaRPr lang="zh-CN" altLang="en-US"/>
                    </a:p>
                  </a:txBody>
                  <a:tcPr>
                    <a:solidFill>
                      <a:schemeClr val="accent1">
                        <a:lumMod val="60000"/>
                        <a:lumOff val="40000"/>
                      </a:schemeClr>
                    </a:solidFill>
                  </a:tcPr>
                </a:tc>
                <a:tc>
                  <a:txBody>
                    <a:bodyPr/>
                    <a:p>
                      <a:pPr>
                        <a:buNone/>
                      </a:pPr>
                      <a:endParaRPr lang="en-US" altLang="zh-CN" sz="1800">
                        <a:sym typeface="+mn-ea"/>
                      </a:endParaRPr>
                    </a:p>
                    <a:p>
                      <a:pPr>
                        <a:buNone/>
                      </a:pPr>
                      <a:r>
                        <a:rPr lang="en-US" altLang="zh-CN" sz="1800">
                          <a:sym typeface="+mn-ea"/>
                        </a:rPr>
                        <a:t>0.8um</a:t>
                      </a:r>
                      <a:r>
                        <a:rPr lang="zh-CN" altLang="en-US" sz="1800">
                          <a:sym typeface="+mn-ea"/>
                        </a:rPr>
                        <a:t>超微过滤技术</a:t>
                      </a:r>
                      <a:endParaRPr lang="zh-CN" altLang="en-US" sz="1800">
                        <a:sym typeface="+mn-ea"/>
                      </a:endParaRPr>
                    </a:p>
                    <a:p>
                      <a:pPr>
                        <a:buNone/>
                      </a:pPr>
                      <a:endParaRPr lang="zh-CN" altLang="en-US" sz="1800">
                        <a:sym typeface="+mn-ea"/>
                      </a:endParaRPr>
                    </a:p>
                  </a:txBody>
                  <a:tcPr>
                    <a:solidFill>
                      <a:schemeClr val="accent1">
                        <a:lumMod val="60000"/>
                        <a:lumOff val="40000"/>
                      </a:schemeClr>
                    </a:solidFill>
                  </a:tcPr>
                </a:tc>
                <a:tc>
                  <a:txBody>
                    <a:bodyPr/>
                    <a:p>
                      <a:pPr>
                        <a:buNone/>
                      </a:pPr>
                      <a:endParaRPr lang="en-US" altLang="zh-CN"/>
                    </a:p>
                    <a:p>
                      <a:pPr>
                        <a:buNone/>
                      </a:pPr>
                      <a:r>
                        <a:rPr lang="en-US" altLang="zh-CN"/>
                        <a:t>99.99%</a:t>
                      </a:r>
                      <a:r>
                        <a:rPr lang="zh-CN" altLang="en-US"/>
                        <a:t>的截留率</a:t>
                      </a:r>
                      <a:endParaRPr lang="zh-CN" altLang="en-US"/>
                    </a:p>
                  </a:txBody>
                  <a:tcPr>
                    <a:solidFill>
                      <a:schemeClr val="accent1">
                        <a:lumMod val="60000"/>
                        <a:lumOff val="40000"/>
                      </a:schemeClr>
                    </a:solidFill>
                  </a:tcPr>
                </a:tc>
                <a:tc>
                  <a:txBody>
                    <a:bodyPr/>
                    <a:p>
                      <a:pPr>
                        <a:buNone/>
                      </a:pPr>
                      <a:endParaRPr lang="en-US" altLang="zh-CN"/>
                    </a:p>
                    <a:p>
                      <a:pPr>
                        <a:buNone/>
                      </a:pPr>
                      <a:r>
                        <a:rPr lang="en-US" altLang="zh-CN"/>
                        <a:t>0.8um</a:t>
                      </a:r>
                      <a:r>
                        <a:rPr lang="zh-CN" altLang="en-US"/>
                        <a:t>超微过滤膜</a:t>
                      </a:r>
                      <a:endParaRPr lang="zh-CN" altLang="en-US"/>
                    </a:p>
                  </a:txBody>
                  <a:tcPr>
                    <a:solidFill>
                      <a:schemeClr val="accent1">
                        <a:lumMod val="60000"/>
                        <a:lumOff val="40000"/>
                      </a:schemeClr>
                    </a:solidFill>
                  </a:tcPr>
                </a:tc>
                <a:tc>
                  <a:txBody>
                    <a:bodyPr/>
                    <a:p>
                      <a:pPr>
                        <a:buNone/>
                      </a:pPr>
                      <a:endParaRPr lang="zh-CN" altLang="en-US"/>
                    </a:p>
                    <a:p>
                      <a:pPr>
                        <a:buNone/>
                      </a:pPr>
                      <a:r>
                        <a:rPr lang="zh-CN" altLang="en-US"/>
                        <a:t>智能操作</a:t>
                      </a:r>
                      <a:endParaRPr lang="zh-CN" altLang="en-US"/>
                    </a:p>
                    <a:p>
                      <a:pPr>
                        <a:buNone/>
                      </a:pPr>
                      <a:r>
                        <a:rPr lang="zh-CN" altLang="en-US"/>
                        <a:t>省时省力</a:t>
                      </a:r>
                      <a:endParaRPr lang="zh-CN" altLang="en-US"/>
                    </a:p>
                  </a:txBody>
                  <a:tcPr>
                    <a:solidFill>
                      <a:schemeClr val="accent1">
                        <a:lumMod val="60000"/>
                        <a:lumOff val="40000"/>
                      </a:schemeClr>
                    </a:solidFill>
                  </a:tcPr>
                </a:tc>
                <a:tc>
                  <a:txBody>
                    <a:bodyPr/>
                    <a:p>
                      <a:pPr>
                        <a:buNone/>
                      </a:pPr>
                      <a:endParaRPr lang="zh-CN" altLang="en-US"/>
                    </a:p>
                    <a:p>
                      <a:pPr>
                        <a:buNone/>
                      </a:pPr>
                      <a:r>
                        <a:rPr lang="en-US" altLang="zh-CN"/>
                        <a:t>30-60 </a:t>
                      </a:r>
                      <a:r>
                        <a:rPr lang="zh-CN" altLang="en-US"/>
                        <a:t>吨</a:t>
                      </a:r>
                      <a:r>
                        <a:rPr lang="en-US" altLang="zh-CN"/>
                        <a:t>/</a:t>
                      </a:r>
                      <a:r>
                        <a:rPr lang="zh-CN" altLang="en-US"/>
                        <a:t>小时</a:t>
                      </a:r>
                      <a:endParaRPr lang="zh-CN" altLang="en-US"/>
                    </a:p>
                  </a:txBody>
                  <a:tcPr>
                    <a:solidFill>
                      <a:schemeClr val="accent1">
                        <a:lumMod val="60000"/>
                        <a:lumOff val="40000"/>
                      </a:schemeClr>
                    </a:solidFill>
                  </a:tcPr>
                </a:tc>
                <a:tc>
                  <a:txBody>
                    <a:bodyPr/>
                    <a:p>
                      <a:pPr>
                        <a:buNone/>
                      </a:pPr>
                      <a:endParaRPr lang="zh-CN" altLang="en-US"/>
                    </a:p>
                    <a:p>
                      <a:pPr>
                        <a:buNone/>
                      </a:pPr>
                      <a:r>
                        <a:rPr lang="zh-CN" altLang="en-US"/>
                        <a:t>可直接去除镀液中的有机分解物</a:t>
                      </a:r>
                      <a:endParaRPr lang="zh-CN" altLang="en-US"/>
                    </a:p>
                  </a:txBody>
                  <a:tcPr>
                    <a:solidFill>
                      <a:schemeClr val="accent1">
                        <a:lumMod val="60000"/>
                        <a:lumOff val="40000"/>
                      </a:schemeClr>
                    </a:solidFill>
                  </a:tcPr>
                </a:tc>
                <a:tc>
                  <a:txBody>
                    <a:bodyPr/>
                    <a:p>
                      <a:pPr>
                        <a:buNone/>
                      </a:pPr>
                      <a:endParaRPr lang="zh-CN" altLang="en-US"/>
                    </a:p>
                    <a:p>
                      <a:pPr>
                        <a:buNone/>
                      </a:pPr>
                      <a:r>
                        <a:rPr lang="zh-CN" altLang="en-US" sz="1800">
                          <a:sym typeface="+mn-ea"/>
                        </a:rPr>
                        <a:t>节能减排效果显著</a:t>
                      </a:r>
                      <a:endParaRPr lang="zh-CN" altLang="en-US" sz="1800"/>
                    </a:p>
                    <a:p>
                      <a:pPr>
                        <a:buNone/>
                      </a:pPr>
                      <a:endParaRPr lang="zh-CN" altLang="en-US" sz="1800"/>
                    </a:p>
                  </a:txBody>
                  <a:tcPr>
                    <a:solidFill>
                      <a:schemeClr val="accent1">
                        <a:lumMod val="60000"/>
                        <a:lumOff val="40000"/>
                      </a:schemeClr>
                    </a:solidFill>
                  </a:tcPr>
                </a:tc>
              </a:tr>
            </a:tbl>
          </a:graphicData>
        </a:graphic>
      </p:graphicFrame>
      <p:sp>
        <p:nvSpPr>
          <p:cNvPr id="5" name="文本框 4"/>
          <p:cNvSpPr txBox="1"/>
          <p:nvPr/>
        </p:nvSpPr>
        <p:spPr>
          <a:xfrm>
            <a:off x="358775" y="6134100"/>
            <a:ext cx="6653530" cy="398780"/>
          </a:xfrm>
          <a:prstGeom prst="rect">
            <a:avLst/>
          </a:prstGeom>
          <a:noFill/>
        </p:spPr>
        <p:txBody>
          <a:bodyPr wrap="square" rtlCol="0">
            <a:spAutoFit/>
          </a:bodyPr>
          <a:p>
            <a:r>
              <a:rPr lang="zh-CN" altLang="en-US" sz="2000"/>
              <a:t>结论：智能过滤机在效能上对比传统过滤机具有明显优势</a:t>
            </a:r>
            <a:endParaRPr lang="zh-CN" altLang="en-US" sz="2000"/>
          </a:p>
        </p:txBody>
      </p:sp>
      <p:sp>
        <p:nvSpPr>
          <p:cNvPr id="6" name="文本框 5"/>
          <p:cNvSpPr txBox="1"/>
          <p:nvPr/>
        </p:nvSpPr>
        <p:spPr>
          <a:xfrm>
            <a:off x="219710" y="850900"/>
            <a:ext cx="6615430" cy="460375"/>
          </a:xfrm>
          <a:prstGeom prst="rect">
            <a:avLst/>
          </a:prstGeom>
          <a:noFill/>
        </p:spPr>
        <p:txBody>
          <a:bodyPr wrap="square" rtlCol="0">
            <a:spAutoFit/>
          </a:bodyPr>
          <a:p>
            <a:r>
              <a:rPr lang="zh-CN" altLang="en-US" sz="2400"/>
              <a:t>智能过滤机与传统过滤机的效能对比分析</a:t>
            </a:r>
            <a:endParaRPr lang="zh-CN" altLang="en-US" sz="2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1605280" cy="521970"/>
          </a:xfrm>
          <a:prstGeom prst="rect">
            <a:avLst/>
          </a:prstGeom>
          <a:noFill/>
        </p:spPr>
        <p:txBody>
          <a:bodyPr wrap="none" rtlCol="0">
            <a:spAutoFit/>
          </a:bodyPr>
          <a:p>
            <a:r>
              <a:rPr lang="zh-CN" altLang="en-US" sz="2800"/>
              <a:t>过滤效果</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graphicFrame>
        <p:nvGraphicFramePr>
          <p:cNvPr id="4" name="表格 3"/>
          <p:cNvGraphicFramePr/>
          <p:nvPr/>
        </p:nvGraphicFramePr>
        <p:xfrm>
          <a:off x="219710" y="1948815"/>
          <a:ext cx="11694795" cy="3870325"/>
        </p:xfrm>
        <a:graphic>
          <a:graphicData uri="http://schemas.openxmlformats.org/drawingml/2006/table">
            <a:tbl>
              <a:tblPr firstRow="1" bandRow="1">
                <a:tableStyleId>{5C22544A-7EE6-4342-B048-85BDC9FD1C3A}</a:tableStyleId>
              </a:tblPr>
              <a:tblGrid>
                <a:gridCol w="1428750"/>
                <a:gridCol w="1363980"/>
                <a:gridCol w="1459865"/>
                <a:gridCol w="1339850"/>
                <a:gridCol w="1656080"/>
                <a:gridCol w="1440180"/>
                <a:gridCol w="1421765"/>
                <a:gridCol w="1584325"/>
              </a:tblGrid>
              <a:tr h="858520">
                <a:tc>
                  <a:txBody>
                    <a:bodyPr/>
                    <a:p>
                      <a:pPr>
                        <a:buNone/>
                      </a:pPr>
                      <a:r>
                        <a:rPr lang="en-US" altLang="zh-CN"/>
                        <a:t>  </a:t>
                      </a:r>
                      <a:endParaRPr lang="en-US" altLang="zh-CN"/>
                    </a:p>
                    <a:p>
                      <a:pPr>
                        <a:buNone/>
                      </a:pPr>
                      <a:r>
                        <a:rPr lang="en-US" altLang="zh-CN"/>
                        <a:t>    </a:t>
                      </a:r>
                      <a:r>
                        <a:rPr lang="zh-CN" altLang="en-US"/>
                        <a:t>机型</a:t>
                      </a:r>
                      <a:endParaRPr lang="zh-CN" altLang="en-US"/>
                    </a:p>
                  </a:txBody>
                  <a:tcPr>
                    <a:solidFill>
                      <a:schemeClr val="tx1"/>
                    </a:solidFill>
                  </a:tcPr>
                </a:tc>
                <a:tc>
                  <a:txBody>
                    <a:bodyPr/>
                    <a:p>
                      <a:pPr>
                        <a:buNone/>
                      </a:pPr>
                      <a:endParaRPr lang="zh-CN" altLang="en-US"/>
                    </a:p>
                    <a:p>
                      <a:pPr>
                        <a:buNone/>
                      </a:pPr>
                      <a:r>
                        <a:rPr lang="zh-CN" altLang="en-US"/>
                        <a:t>过滤主材料</a:t>
                      </a:r>
                      <a:endParaRPr lang="zh-CN" altLang="en-US"/>
                    </a:p>
                  </a:txBody>
                  <a:tcPr>
                    <a:solidFill>
                      <a:schemeClr val="tx1"/>
                    </a:solidFill>
                  </a:tcPr>
                </a:tc>
                <a:tc>
                  <a:txBody>
                    <a:bodyPr/>
                    <a:p>
                      <a:pPr>
                        <a:buNone/>
                      </a:pPr>
                      <a:endParaRPr lang="zh-CN" altLang="en-US"/>
                    </a:p>
                    <a:p>
                      <a:pPr>
                        <a:buNone/>
                      </a:pPr>
                      <a:r>
                        <a:rPr lang="zh-CN" altLang="en-US"/>
                        <a:t>人工清洗</a:t>
                      </a:r>
                      <a:endParaRPr lang="zh-CN" altLang="en-US"/>
                    </a:p>
                  </a:txBody>
                  <a:tcPr>
                    <a:solidFill>
                      <a:schemeClr val="tx1"/>
                    </a:solidFill>
                  </a:tcPr>
                </a:tc>
                <a:tc>
                  <a:txBody>
                    <a:bodyPr/>
                    <a:p>
                      <a:pPr>
                        <a:buNone/>
                      </a:pPr>
                      <a:endParaRPr lang="zh-CN" altLang="en-US"/>
                    </a:p>
                    <a:p>
                      <a:pPr>
                        <a:buNone/>
                      </a:pPr>
                      <a:r>
                        <a:rPr lang="zh-CN" altLang="en-US"/>
                        <a:t>污水排放</a:t>
                      </a:r>
                      <a:endParaRPr lang="zh-CN" altLang="en-US"/>
                    </a:p>
                  </a:txBody>
                  <a:tcPr>
                    <a:solidFill>
                      <a:schemeClr val="tx1"/>
                    </a:solidFill>
                  </a:tcPr>
                </a:tc>
                <a:tc>
                  <a:txBody>
                    <a:bodyPr/>
                    <a:p>
                      <a:pPr>
                        <a:buNone/>
                      </a:pPr>
                      <a:endParaRPr lang="zh-CN" altLang="en-US"/>
                    </a:p>
                    <a:p>
                      <a:pPr>
                        <a:buNone/>
                      </a:pPr>
                      <a:r>
                        <a:rPr lang="zh-CN" altLang="en-US"/>
                        <a:t>固体废物处理</a:t>
                      </a:r>
                      <a:endParaRPr lang="zh-CN" altLang="en-US"/>
                    </a:p>
                  </a:txBody>
                  <a:tcPr>
                    <a:solidFill>
                      <a:schemeClr val="tx1"/>
                    </a:solidFill>
                  </a:tcPr>
                </a:tc>
                <a:tc>
                  <a:txBody>
                    <a:bodyPr/>
                    <a:p>
                      <a:pPr>
                        <a:buNone/>
                      </a:pPr>
                      <a:endParaRPr lang="zh-CN" altLang="en-US"/>
                    </a:p>
                    <a:p>
                      <a:pPr>
                        <a:buNone/>
                      </a:pPr>
                      <a:r>
                        <a:rPr lang="zh-CN" altLang="en-US"/>
                        <a:t>  槽液损耗</a:t>
                      </a:r>
                      <a:endParaRPr lang="zh-CN" altLang="en-US"/>
                    </a:p>
                  </a:txBody>
                  <a:tcPr>
                    <a:solidFill>
                      <a:schemeClr val="tx1"/>
                    </a:solidFill>
                  </a:tcPr>
                </a:tc>
                <a:tc>
                  <a:txBody>
                    <a:bodyPr/>
                    <a:p>
                      <a:pPr>
                        <a:buNone/>
                      </a:pPr>
                      <a:endParaRPr lang="zh-CN" altLang="en-US"/>
                    </a:p>
                    <a:p>
                      <a:pPr>
                        <a:buNone/>
                      </a:pPr>
                      <a:r>
                        <a:rPr lang="zh-CN" altLang="en-US"/>
                        <a:t>    电费</a:t>
                      </a:r>
                      <a:endParaRPr lang="zh-CN" altLang="en-US"/>
                    </a:p>
                  </a:txBody>
                  <a:tcPr>
                    <a:solidFill>
                      <a:schemeClr val="tx1"/>
                    </a:solidFill>
                  </a:tcPr>
                </a:tc>
                <a:tc>
                  <a:txBody>
                    <a:bodyPr/>
                    <a:p>
                      <a:pPr>
                        <a:buNone/>
                      </a:pPr>
                      <a:endParaRPr lang="zh-CN" altLang="en-US"/>
                    </a:p>
                    <a:p>
                      <a:pPr>
                        <a:buNone/>
                      </a:pPr>
                      <a:r>
                        <a:rPr lang="zh-CN" altLang="en-US"/>
                        <a:t>    总计</a:t>
                      </a:r>
                      <a:endParaRPr lang="zh-CN" altLang="en-US"/>
                    </a:p>
                  </a:txBody>
                  <a:tcPr>
                    <a:solidFill>
                      <a:schemeClr val="tx1"/>
                    </a:solidFill>
                  </a:tcPr>
                </a:tc>
              </a:tr>
              <a:tr h="1501140">
                <a:tc>
                  <a:txBody>
                    <a:bodyPr/>
                    <a:p>
                      <a:pPr algn="l">
                        <a:buNone/>
                      </a:pPr>
                      <a:endParaRPr lang="zh-CN" altLang="en-US">
                        <a:ln w="12700" cmpd="sng">
                          <a:solidFill>
                            <a:schemeClr val="tx1"/>
                          </a:solidFill>
                          <a:prstDash val="solid"/>
                        </a:ln>
                      </a:endParaRPr>
                    </a:p>
                    <a:p>
                      <a:pPr algn="l">
                        <a:buNone/>
                      </a:pPr>
                      <a:endParaRPr lang="zh-CN" altLang="en-US">
                        <a:ln w="12700" cmpd="sng">
                          <a:solidFill>
                            <a:schemeClr val="tx1"/>
                          </a:solidFill>
                          <a:prstDash val="solid"/>
                        </a:ln>
                      </a:endParaRPr>
                    </a:p>
                    <a:p>
                      <a:pPr algn="l">
                        <a:buNone/>
                      </a:pPr>
                      <a:r>
                        <a:rPr lang="zh-CN" altLang="en-US"/>
                        <a:t>传统过滤机</a:t>
                      </a:r>
                      <a:endParaRPr lang="zh-CN" altLang="en-US"/>
                    </a:p>
                  </a:txBody>
                  <a:tcPr>
                    <a:solidFill>
                      <a:schemeClr val="accent1">
                        <a:lumMod val="20000"/>
                        <a:lumOff val="80000"/>
                      </a:schemeClr>
                    </a:solidFill>
                  </a:tcPr>
                </a:tc>
                <a:tc>
                  <a:txBody>
                    <a:bodyPr/>
                    <a:p>
                      <a:pPr>
                        <a:buNone/>
                      </a:pPr>
                      <a:r>
                        <a:rPr lang="en-US" altLang="zh-CN"/>
                        <a:t> </a:t>
                      </a:r>
                      <a:endParaRPr lang="en-US" altLang="zh-CN"/>
                    </a:p>
                    <a:p>
                      <a:pPr>
                        <a:buNone/>
                      </a:pPr>
                      <a:endParaRPr lang="en-US" altLang="zh-CN" sz="1800">
                        <a:sym typeface="+mn-ea"/>
                      </a:endParaRPr>
                    </a:p>
                    <a:p>
                      <a:pPr>
                        <a:buNone/>
                      </a:pPr>
                      <a:r>
                        <a:rPr lang="en-US" altLang="zh-CN" sz="1800">
                          <a:sym typeface="+mn-ea"/>
                        </a:rPr>
                        <a:t>972 </a:t>
                      </a:r>
                      <a:r>
                        <a:rPr lang="zh-CN" altLang="en-US" sz="1800">
                          <a:sym typeface="+mn-ea"/>
                        </a:rPr>
                        <a:t>元</a:t>
                      </a:r>
                      <a:r>
                        <a:rPr lang="en-US" altLang="zh-CN" sz="1800">
                          <a:sym typeface="+mn-ea"/>
                        </a:rPr>
                        <a:t>/</a:t>
                      </a:r>
                      <a:r>
                        <a:rPr lang="zh-CN" altLang="en-US" sz="1800">
                          <a:sym typeface="+mn-ea"/>
                        </a:rPr>
                        <a:t>年</a:t>
                      </a:r>
                      <a:endParaRPr lang="zh-CN" altLang="en-US" sz="1800">
                        <a:sym typeface="+mn-ea"/>
                      </a:endParaRPr>
                    </a:p>
                  </a:txBody>
                  <a:tcPr>
                    <a:solidFill>
                      <a:schemeClr val="accent1">
                        <a:lumMod val="20000"/>
                        <a:lumOff val="80000"/>
                      </a:schemeClr>
                    </a:solidFill>
                  </a:tcPr>
                </a:tc>
                <a:tc>
                  <a:txBody>
                    <a:bodyPr/>
                    <a:p>
                      <a:pPr>
                        <a:buNone/>
                      </a:pPr>
                      <a:r>
                        <a:rPr lang="en-US" altLang="zh-CN"/>
                        <a:t> </a:t>
                      </a:r>
                      <a:endParaRPr lang="en-US" altLang="zh-CN"/>
                    </a:p>
                    <a:p>
                      <a:pPr>
                        <a:buNone/>
                      </a:pPr>
                      <a:endParaRPr lang="zh-CN" altLang="en-US"/>
                    </a:p>
                    <a:p>
                      <a:pPr>
                        <a:buNone/>
                      </a:pPr>
                      <a:r>
                        <a:rPr lang="en-US" altLang="zh-CN"/>
                        <a:t>2925</a:t>
                      </a:r>
                      <a:r>
                        <a:rPr lang="zh-CN" altLang="en-US"/>
                        <a:t>元</a:t>
                      </a:r>
                      <a:r>
                        <a:rPr lang="en-US" altLang="zh-CN"/>
                        <a:t>/</a:t>
                      </a:r>
                      <a:r>
                        <a:rPr lang="zh-CN" altLang="en-US"/>
                        <a:t>年</a:t>
                      </a:r>
                      <a:endParaRPr lang="zh-CN" altLang="en-US"/>
                    </a:p>
                  </a:txBody>
                  <a:tcPr>
                    <a:solidFill>
                      <a:schemeClr val="accent1">
                        <a:lumMod val="20000"/>
                        <a:lumOff val="80000"/>
                      </a:schemeClr>
                    </a:solidFill>
                  </a:tcPr>
                </a:tc>
                <a:tc>
                  <a:txBody>
                    <a:bodyPr/>
                    <a:p>
                      <a:pPr>
                        <a:buNone/>
                      </a:pPr>
                      <a:endParaRPr lang="zh-CN" altLang="en-US"/>
                    </a:p>
                    <a:p>
                      <a:pPr>
                        <a:buNone/>
                      </a:pPr>
                      <a:endParaRPr lang="zh-CN" altLang="en-US"/>
                    </a:p>
                    <a:p>
                      <a:pPr>
                        <a:buNone/>
                      </a:pPr>
                      <a:r>
                        <a:rPr lang="en-US" altLang="zh-CN"/>
                        <a:t>6000 </a:t>
                      </a:r>
                      <a:r>
                        <a:rPr lang="zh-CN" altLang="en-US"/>
                        <a:t>元</a:t>
                      </a:r>
                      <a:r>
                        <a:rPr lang="en-US" altLang="zh-CN"/>
                        <a:t>/</a:t>
                      </a:r>
                      <a:r>
                        <a:rPr lang="zh-CN" altLang="en-US"/>
                        <a:t>年</a:t>
                      </a:r>
                      <a:endParaRPr lang="zh-CN" altLang="en-US"/>
                    </a:p>
                  </a:txBody>
                  <a:tcPr>
                    <a:solidFill>
                      <a:schemeClr val="accent1">
                        <a:lumMod val="20000"/>
                        <a:lumOff val="80000"/>
                      </a:schemeClr>
                    </a:solidFill>
                  </a:tcPr>
                </a:tc>
                <a:tc>
                  <a:txBody>
                    <a:bodyPr/>
                    <a:p>
                      <a:pPr>
                        <a:buNone/>
                      </a:pPr>
                      <a:endParaRPr lang="zh-CN" altLang="en-US"/>
                    </a:p>
                    <a:p>
                      <a:pPr>
                        <a:buNone/>
                      </a:pPr>
                      <a:endParaRPr lang="zh-CN" altLang="en-US"/>
                    </a:p>
                    <a:p>
                      <a:pPr>
                        <a:buNone/>
                      </a:pPr>
                      <a:r>
                        <a:rPr lang="en-US" altLang="zh-CN"/>
                        <a:t>  540</a:t>
                      </a:r>
                      <a:r>
                        <a:rPr lang="zh-CN" altLang="en-US"/>
                        <a:t>元</a:t>
                      </a:r>
                      <a:r>
                        <a:rPr lang="en-US" altLang="zh-CN"/>
                        <a:t>/</a:t>
                      </a:r>
                      <a:r>
                        <a:rPr lang="zh-CN" altLang="en-US"/>
                        <a:t>年</a:t>
                      </a:r>
                      <a:endParaRPr lang="zh-CN" altLang="en-US"/>
                    </a:p>
                  </a:txBody>
                  <a:tcPr>
                    <a:solidFill>
                      <a:schemeClr val="accent1">
                        <a:lumMod val="20000"/>
                        <a:lumOff val="80000"/>
                      </a:schemeClr>
                    </a:solidFill>
                  </a:tcPr>
                </a:tc>
                <a:tc>
                  <a:txBody>
                    <a:bodyPr/>
                    <a:p>
                      <a:pPr>
                        <a:buNone/>
                      </a:pPr>
                      <a:endParaRPr lang="en-US" altLang="zh-CN"/>
                    </a:p>
                    <a:p>
                      <a:pPr>
                        <a:buNone/>
                      </a:pPr>
                      <a:endParaRPr lang="zh-CN" altLang="en-US"/>
                    </a:p>
                    <a:p>
                      <a:pPr>
                        <a:buNone/>
                      </a:pPr>
                      <a:r>
                        <a:rPr lang="en-US" altLang="zh-CN"/>
                        <a:t>13500</a:t>
                      </a:r>
                      <a:r>
                        <a:rPr lang="zh-CN" altLang="en-US"/>
                        <a:t>元</a:t>
                      </a:r>
                      <a:r>
                        <a:rPr lang="en-US" altLang="zh-CN"/>
                        <a:t>/</a:t>
                      </a:r>
                      <a:r>
                        <a:rPr lang="zh-CN" altLang="en-US"/>
                        <a:t>年</a:t>
                      </a:r>
                      <a:endParaRPr lang="zh-CN" altLang="en-US"/>
                    </a:p>
                  </a:txBody>
                  <a:tcPr>
                    <a:solidFill>
                      <a:schemeClr val="accent1">
                        <a:lumMod val="20000"/>
                        <a:lumOff val="80000"/>
                      </a:schemeClr>
                    </a:solidFill>
                  </a:tcPr>
                </a:tc>
                <a:tc>
                  <a:txBody>
                    <a:bodyPr/>
                    <a:p>
                      <a:pPr>
                        <a:buNone/>
                      </a:pPr>
                      <a:endParaRPr lang="zh-CN" altLang="en-US"/>
                    </a:p>
                    <a:p>
                      <a:pPr>
                        <a:buNone/>
                      </a:pPr>
                      <a:endParaRPr lang="zh-CN" altLang="en-US"/>
                    </a:p>
                    <a:p>
                      <a:pPr>
                        <a:buNone/>
                      </a:pPr>
                      <a:r>
                        <a:rPr lang="en-US" altLang="zh-CN"/>
                        <a:t>6600 </a:t>
                      </a:r>
                      <a:r>
                        <a:rPr lang="zh-CN" altLang="en-US"/>
                        <a:t>元</a:t>
                      </a:r>
                      <a:r>
                        <a:rPr lang="en-US" altLang="zh-CN"/>
                        <a:t>/</a:t>
                      </a:r>
                      <a:r>
                        <a:rPr lang="zh-CN" altLang="en-US"/>
                        <a:t>年</a:t>
                      </a:r>
                      <a:endParaRPr lang="zh-CN" altLang="en-US"/>
                    </a:p>
                  </a:txBody>
                  <a:tcPr>
                    <a:solidFill>
                      <a:schemeClr val="accent1">
                        <a:lumMod val="20000"/>
                        <a:lumOff val="80000"/>
                      </a:schemeClr>
                    </a:solidFill>
                  </a:tcPr>
                </a:tc>
                <a:tc>
                  <a:txBody>
                    <a:bodyPr/>
                    <a:p>
                      <a:pPr>
                        <a:buNone/>
                      </a:pPr>
                      <a:endParaRPr lang="zh-CN" altLang="en-US"/>
                    </a:p>
                    <a:p>
                      <a:pPr>
                        <a:buNone/>
                      </a:pPr>
                      <a:endParaRPr lang="en-US" altLang="zh-CN"/>
                    </a:p>
                    <a:p>
                      <a:pPr>
                        <a:buNone/>
                      </a:pPr>
                      <a:r>
                        <a:rPr lang="en-US" altLang="zh-CN"/>
                        <a:t>30357</a:t>
                      </a:r>
                      <a:r>
                        <a:rPr lang="zh-CN" altLang="en-US"/>
                        <a:t>元</a:t>
                      </a:r>
                      <a:r>
                        <a:rPr lang="en-US" altLang="zh-CN"/>
                        <a:t>/</a:t>
                      </a:r>
                      <a:r>
                        <a:rPr lang="zh-CN" altLang="en-US"/>
                        <a:t>年</a:t>
                      </a:r>
                      <a:endParaRPr lang="zh-CN" altLang="en-US"/>
                    </a:p>
                  </a:txBody>
                  <a:tcPr>
                    <a:solidFill>
                      <a:schemeClr val="accent1">
                        <a:lumMod val="20000"/>
                        <a:lumOff val="80000"/>
                      </a:schemeClr>
                    </a:solidFill>
                  </a:tcPr>
                </a:tc>
              </a:tr>
              <a:tr h="1510665">
                <a:tc>
                  <a:txBody>
                    <a:bodyPr/>
                    <a:p>
                      <a:pPr>
                        <a:buNone/>
                      </a:pPr>
                      <a:endParaRPr lang="zh-CN" altLang="en-US"/>
                    </a:p>
                    <a:p>
                      <a:pPr>
                        <a:buNone/>
                      </a:pPr>
                      <a:endParaRPr lang="zh-CN" altLang="en-US"/>
                    </a:p>
                    <a:p>
                      <a:pPr>
                        <a:buNone/>
                      </a:pPr>
                      <a:r>
                        <a:rPr lang="zh-CN" altLang="en-US"/>
                        <a:t>智能过滤机</a:t>
                      </a:r>
                      <a:endParaRPr lang="zh-CN" altLang="en-US"/>
                    </a:p>
                  </a:txBody>
                  <a:tcPr>
                    <a:solidFill>
                      <a:schemeClr val="accent1">
                        <a:lumMod val="60000"/>
                        <a:lumOff val="40000"/>
                      </a:schemeClr>
                    </a:solidFill>
                  </a:tcPr>
                </a:tc>
                <a:tc>
                  <a:txBody>
                    <a:bodyPr/>
                    <a:p>
                      <a:pPr>
                        <a:buNone/>
                      </a:pPr>
                      <a:endParaRPr lang="en-US" altLang="zh-CN" sz="1800">
                        <a:sym typeface="+mn-ea"/>
                      </a:endParaRPr>
                    </a:p>
                    <a:p>
                      <a:pPr>
                        <a:buNone/>
                      </a:pPr>
                      <a:endParaRPr lang="en-US" altLang="zh-CN" sz="1800">
                        <a:sym typeface="+mn-ea"/>
                      </a:endParaRPr>
                    </a:p>
                    <a:p>
                      <a:pPr>
                        <a:buNone/>
                      </a:pPr>
                      <a:r>
                        <a:rPr lang="en-US" altLang="zh-CN" sz="1800">
                          <a:sym typeface="+mn-ea"/>
                        </a:rPr>
                        <a:t> 200 </a:t>
                      </a:r>
                      <a:r>
                        <a:rPr lang="zh-CN" altLang="en-US" sz="1800">
                          <a:sym typeface="+mn-ea"/>
                        </a:rPr>
                        <a:t>元</a:t>
                      </a:r>
                      <a:r>
                        <a:rPr lang="en-US" altLang="zh-CN" sz="1800">
                          <a:sym typeface="+mn-ea"/>
                        </a:rPr>
                        <a:t>/</a:t>
                      </a:r>
                      <a:r>
                        <a:rPr lang="zh-CN" altLang="en-US" sz="1800">
                          <a:sym typeface="+mn-ea"/>
                        </a:rPr>
                        <a:t>年（清洗液）</a:t>
                      </a:r>
                      <a:endParaRPr lang="zh-CN" altLang="en-US" sz="1800">
                        <a:sym typeface="+mn-ea"/>
                      </a:endParaRPr>
                    </a:p>
                  </a:txBody>
                  <a:tcPr>
                    <a:solidFill>
                      <a:schemeClr val="accent1">
                        <a:lumMod val="60000"/>
                        <a:lumOff val="40000"/>
                      </a:schemeClr>
                    </a:solidFill>
                  </a:tcPr>
                </a:tc>
                <a:tc>
                  <a:txBody>
                    <a:bodyPr/>
                    <a:p>
                      <a:pPr>
                        <a:buNone/>
                      </a:pPr>
                      <a:endParaRPr lang="en-US" altLang="zh-CN"/>
                    </a:p>
                    <a:p>
                      <a:pPr>
                        <a:buNone/>
                      </a:pPr>
                      <a:endParaRPr lang="zh-CN" altLang="en-US"/>
                    </a:p>
                    <a:p>
                      <a:pPr>
                        <a:buNone/>
                      </a:pPr>
                      <a:r>
                        <a:rPr lang="zh-CN" altLang="en-US"/>
                        <a:t>      无</a:t>
                      </a:r>
                      <a:endParaRPr lang="zh-CN" altLang="en-US"/>
                    </a:p>
                  </a:txBody>
                  <a:tcPr>
                    <a:solidFill>
                      <a:schemeClr val="accent1">
                        <a:lumMod val="60000"/>
                        <a:lumOff val="40000"/>
                      </a:schemeClr>
                    </a:solidFill>
                  </a:tcPr>
                </a:tc>
                <a:tc>
                  <a:txBody>
                    <a:bodyPr/>
                    <a:p>
                      <a:pPr>
                        <a:buNone/>
                      </a:pPr>
                      <a:endParaRPr lang="en-US" altLang="zh-CN"/>
                    </a:p>
                    <a:p>
                      <a:pPr>
                        <a:buNone/>
                      </a:pPr>
                      <a:endParaRPr lang="en-US" altLang="zh-CN"/>
                    </a:p>
                    <a:p>
                      <a:pPr>
                        <a:buNone/>
                      </a:pPr>
                      <a:r>
                        <a:rPr lang="en-US" altLang="zh-CN"/>
                        <a:t>720 </a:t>
                      </a:r>
                      <a:r>
                        <a:rPr lang="zh-CN" altLang="en-US"/>
                        <a:t>元</a:t>
                      </a:r>
                      <a:r>
                        <a:rPr lang="en-US" altLang="zh-CN"/>
                        <a:t>/</a:t>
                      </a:r>
                      <a:r>
                        <a:rPr lang="zh-CN" altLang="en-US"/>
                        <a:t>年</a:t>
                      </a:r>
                      <a:endParaRPr lang="zh-CN" altLang="en-US"/>
                    </a:p>
                  </a:txBody>
                  <a:tcPr>
                    <a:solidFill>
                      <a:schemeClr val="accent1">
                        <a:lumMod val="60000"/>
                        <a:lumOff val="40000"/>
                      </a:schemeClr>
                    </a:solidFill>
                  </a:tcPr>
                </a:tc>
                <a:tc>
                  <a:txBody>
                    <a:bodyPr/>
                    <a:p>
                      <a:pPr>
                        <a:buNone/>
                      </a:pPr>
                      <a:endParaRPr lang="zh-CN" altLang="en-US"/>
                    </a:p>
                    <a:p>
                      <a:pPr>
                        <a:buNone/>
                      </a:pPr>
                      <a:endParaRPr lang="zh-CN" altLang="en-US"/>
                    </a:p>
                    <a:p>
                      <a:pPr>
                        <a:buNone/>
                      </a:pPr>
                      <a:r>
                        <a:rPr lang="zh-CN" altLang="en-US"/>
                        <a:t>        无</a:t>
                      </a:r>
                      <a:endParaRPr lang="zh-CN" altLang="en-US"/>
                    </a:p>
                  </a:txBody>
                  <a:tcPr>
                    <a:solidFill>
                      <a:schemeClr val="accent1">
                        <a:lumMod val="60000"/>
                        <a:lumOff val="40000"/>
                      </a:schemeClr>
                    </a:solidFill>
                  </a:tcPr>
                </a:tc>
                <a:tc>
                  <a:txBody>
                    <a:bodyPr/>
                    <a:p>
                      <a:pPr>
                        <a:buNone/>
                      </a:pPr>
                      <a:endParaRPr lang="zh-CN" altLang="en-US"/>
                    </a:p>
                    <a:p>
                      <a:pPr>
                        <a:buNone/>
                      </a:pPr>
                      <a:endParaRPr lang="zh-CN" altLang="en-US"/>
                    </a:p>
                    <a:p>
                      <a:pPr>
                        <a:buNone/>
                      </a:pPr>
                      <a:r>
                        <a:rPr lang="zh-CN" altLang="en-US"/>
                        <a:t> </a:t>
                      </a:r>
                      <a:r>
                        <a:rPr lang="en-US" altLang="zh-CN"/>
                        <a:t>180 </a:t>
                      </a:r>
                      <a:r>
                        <a:rPr lang="zh-CN" altLang="en-US"/>
                        <a:t>元</a:t>
                      </a:r>
                      <a:r>
                        <a:rPr lang="en-US" altLang="zh-CN"/>
                        <a:t>/</a:t>
                      </a:r>
                      <a:r>
                        <a:rPr lang="zh-CN" altLang="en-US"/>
                        <a:t>年</a:t>
                      </a:r>
                      <a:endParaRPr lang="zh-CN" altLang="en-US"/>
                    </a:p>
                  </a:txBody>
                  <a:tcPr>
                    <a:solidFill>
                      <a:schemeClr val="accent1">
                        <a:lumMod val="60000"/>
                        <a:lumOff val="40000"/>
                      </a:schemeClr>
                    </a:solidFill>
                  </a:tcPr>
                </a:tc>
                <a:tc>
                  <a:txBody>
                    <a:bodyPr/>
                    <a:p>
                      <a:pPr>
                        <a:buNone/>
                      </a:pPr>
                      <a:endParaRPr lang="zh-CN" altLang="en-US"/>
                    </a:p>
                    <a:p>
                      <a:pPr>
                        <a:buNone/>
                      </a:pPr>
                      <a:endParaRPr lang="zh-CN" altLang="en-US"/>
                    </a:p>
                    <a:p>
                      <a:pPr>
                        <a:buNone/>
                      </a:pPr>
                      <a:r>
                        <a:rPr lang="en-US" altLang="zh-CN"/>
                        <a:t>12000 </a:t>
                      </a:r>
                      <a:r>
                        <a:rPr lang="zh-CN" altLang="en-US"/>
                        <a:t>元</a:t>
                      </a:r>
                      <a:r>
                        <a:rPr lang="en-US" altLang="zh-CN"/>
                        <a:t>/</a:t>
                      </a:r>
                      <a:r>
                        <a:rPr lang="zh-CN" altLang="en-US"/>
                        <a:t>年</a:t>
                      </a:r>
                      <a:endParaRPr lang="zh-CN" altLang="en-US"/>
                    </a:p>
                  </a:txBody>
                  <a:tcPr>
                    <a:solidFill>
                      <a:schemeClr val="accent1">
                        <a:lumMod val="60000"/>
                        <a:lumOff val="40000"/>
                      </a:schemeClr>
                    </a:solidFill>
                  </a:tcPr>
                </a:tc>
                <a:tc>
                  <a:txBody>
                    <a:bodyPr/>
                    <a:p>
                      <a:pPr>
                        <a:buNone/>
                      </a:pPr>
                      <a:endParaRPr lang="zh-CN" altLang="en-US"/>
                    </a:p>
                    <a:p>
                      <a:pPr>
                        <a:buNone/>
                      </a:pPr>
                      <a:endParaRPr lang="en-US" altLang="zh-CN"/>
                    </a:p>
                    <a:p>
                      <a:pPr>
                        <a:buNone/>
                      </a:pPr>
                      <a:r>
                        <a:rPr lang="en-US" altLang="zh-CN"/>
                        <a:t>13100 </a:t>
                      </a:r>
                      <a:r>
                        <a:rPr lang="zh-CN" altLang="en-US"/>
                        <a:t>元</a:t>
                      </a:r>
                      <a:r>
                        <a:rPr lang="en-US" altLang="zh-CN"/>
                        <a:t>/</a:t>
                      </a:r>
                      <a:r>
                        <a:rPr lang="zh-CN" altLang="en-US"/>
                        <a:t>年</a:t>
                      </a:r>
                      <a:endParaRPr lang="zh-CN" altLang="en-US"/>
                    </a:p>
                  </a:txBody>
                  <a:tcPr>
                    <a:solidFill>
                      <a:schemeClr val="accent1">
                        <a:lumMod val="60000"/>
                        <a:lumOff val="40000"/>
                      </a:schemeClr>
                    </a:solidFill>
                  </a:tcPr>
                </a:tc>
              </a:tr>
            </a:tbl>
          </a:graphicData>
        </a:graphic>
      </p:graphicFrame>
      <p:sp>
        <p:nvSpPr>
          <p:cNvPr id="5" name="文本框 4"/>
          <p:cNvSpPr txBox="1"/>
          <p:nvPr/>
        </p:nvSpPr>
        <p:spPr>
          <a:xfrm>
            <a:off x="274320" y="6144260"/>
            <a:ext cx="11624945" cy="398780"/>
          </a:xfrm>
          <a:prstGeom prst="rect">
            <a:avLst/>
          </a:prstGeom>
          <a:noFill/>
        </p:spPr>
        <p:txBody>
          <a:bodyPr wrap="square" rtlCol="0">
            <a:spAutoFit/>
          </a:bodyPr>
          <a:p>
            <a:r>
              <a:rPr lang="zh-CN" altLang="en-US" sz="2000"/>
              <a:t>结论：智能过滤机在运行成本上对比传统过滤机具有明显优势，每年能最少</a:t>
            </a:r>
            <a:r>
              <a:rPr lang="zh-CN" altLang="en-US" sz="2000">
                <a:solidFill>
                  <a:srgbClr val="FF0000"/>
                </a:solidFill>
              </a:rPr>
              <a:t>节省</a:t>
            </a:r>
            <a:r>
              <a:rPr lang="en-US" altLang="zh-CN" sz="2000">
                <a:solidFill>
                  <a:srgbClr val="FF0000"/>
                </a:solidFill>
              </a:rPr>
              <a:t>8</a:t>
            </a:r>
            <a:r>
              <a:rPr lang="zh-CN" altLang="en-US" sz="2000">
                <a:solidFill>
                  <a:srgbClr val="FF0000"/>
                </a:solidFill>
              </a:rPr>
              <a:t>万元</a:t>
            </a:r>
            <a:endParaRPr lang="zh-CN" altLang="en-US" sz="2000">
              <a:solidFill>
                <a:srgbClr val="FF0000"/>
              </a:solidFill>
            </a:endParaRPr>
          </a:p>
        </p:txBody>
      </p:sp>
      <p:sp>
        <p:nvSpPr>
          <p:cNvPr id="6" name="文本框 5"/>
          <p:cNvSpPr txBox="1"/>
          <p:nvPr/>
        </p:nvSpPr>
        <p:spPr>
          <a:xfrm>
            <a:off x="219710" y="850900"/>
            <a:ext cx="6615430" cy="460375"/>
          </a:xfrm>
          <a:prstGeom prst="rect">
            <a:avLst/>
          </a:prstGeom>
          <a:noFill/>
        </p:spPr>
        <p:txBody>
          <a:bodyPr wrap="square" rtlCol="0">
            <a:spAutoFit/>
          </a:bodyPr>
          <a:p>
            <a:r>
              <a:rPr lang="zh-CN" altLang="en-US" sz="2400"/>
              <a:t>智能过滤机与传统过滤机的运行成本对比分析</a:t>
            </a:r>
            <a:endParaRPr lang="zh-CN" altLang="en-US" sz="2400"/>
          </a:p>
        </p:txBody>
      </p:sp>
      <p:sp>
        <p:nvSpPr>
          <p:cNvPr id="7" name="文本框 6"/>
          <p:cNvSpPr txBox="1"/>
          <p:nvPr/>
        </p:nvSpPr>
        <p:spPr>
          <a:xfrm>
            <a:off x="8014970" y="1642110"/>
            <a:ext cx="3884295" cy="521970"/>
          </a:xfrm>
          <a:prstGeom prst="rect">
            <a:avLst/>
          </a:prstGeom>
          <a:noFill/>
        </p:spPr>
        <p:txBody>
          <a:bodyPr wrap="square" rtlCol="0">
            <a:spAutoFit/>
          </a:bodyPr>
          <a:p>
            <a:r>
              <a:rPr lang="zh-CN" altLang="en-US" sz="1400">
                <a:latin typeface="仿宋" panose="02010609060101010101" charset="-122"/>
                <a:ea typeface="仿宋" panose="02010609060101010101" charset="-122"/>
              </a:rPr>
              <a:t>以下部分数据是三台智能机对比十台传统机的较</a:t>
            </a:r>
            <a:endParaRPr lang="zh-CN" altLang="en-US" sz="1400">
              <a:latin typeface="仿宋" panose="02010609060101010101" charset="-122"/>
              <a:ea typeface="仿宋"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1275" y="-3175"/>
            <a:ext cx="1605280" cy="521970"/>
          </a:xfrm>
          <a:prstGeom prst="rect">
            <a:avLst/>
          </a:prstGeom>
          <a:noFill/>
        </p:spPr>
        <p:txBody>
          <a:bodyPr wrap="none" rtlCol="0">
            <a:spAutoFit/>
          </a:bodyPr>
          <a:p>
            <a:r>
              <a:rPr lang="zh-CN" altLang="en-US" sz="2800"/>
              <a:t>工艺流程</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pic>
        <p:nvPicPr>
          <p:cNvPr id="33795" name="Picture 3"/>
          <p:cNvPicPr>
            <a:picLocks noChangeAspect="1" noChangeArrowheads="1"/>
          </p:cNvPicPr>
          <p:nvPr/>
        </p:nvPicPr>
        <p:blipFill>
          <a:blip r:embed="rId1"/>
          <a:srcRect/>
          <a:stretch>
            <a:fillRect/>
          </a:stretch>
        </p:blipFill>
        <p:spPr bwMode="auto">
          <a:xfrm>
            <a:off x="932815" y="836930"/>
            <a:ext cx="10527665" cy="5640070"/>
          </a:xfrm>
          <a:prstGeom prst="rect">
            <a:avLst/>
          </a:prstGeom>
          <a:noFill/>
          <a:ln w="9525">
            <a:noFill/>
            <a:miter lim="800000"/>
            <a:headEnd/>
            <a:tailEnd/>
          </a:ln>
          <a:effectLst/>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685" y="53340"/>
            <a:ext cx="1605280" cy="521970"/>
          </a:xfrm>
          <a:prstGeom prst="rect">
            <a:avLst/>
          </a:prstGeom>
          <a:noFill/>
        </p:spPr>
        <p:txBody>
          <a:bodyPr wrap="none" rtlCol="0">
            <a:spAutoFit/>
          </a:bodyPr>
          <a:p>
            <a:r>
              <a:rPr lang="zh-CN" altLang="en-US" sz="2800"/>
              <a:t>基本参数</a:t>
            </a:r>
            <a:endParaRPr lang="zh-CN" altLang="en-US" sz="2800"/>
          </a:p>
        </p:txBody>
      </p:sp>
      <p:cxnSp>
        <p:nvCxnSpPr>
          <p:cNvPr id="3" name="直接连接符 2"/>
          <p:cNvCxnSpPr/>
          <p:nvPr/>
        </p:nvCxnSpPr>
        <p:spPr>
          <a:xfrm>
            <a:off x="41275" y="518795"/>
            <a:ext cx="12090400" cy="0"/>
          </a:xfrm>
          <a:prstGeom prst="line">
            <a:avLst/>
          </a:prstGeom>
          <a:ln w="28575" cmpd="sng">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4" name="文本框 3"/>
          <p:cNvSpPr txBox="1"/>
          <p:nvPr/>
        </p:nvSpPr>
        <p:spPr>
          <a:xfrm>
            <a:off x="254000" y="742315"/>
            <a:ext cx="10997565" cy="5513070"/>
          </a:xfrm>
          <a:prstGeom prst="rect">
            <a:avLst/>
          </a:prstGeom>
          <a:noFill/>
        </p:spPr>
        <p:txBody>
          <a:bodyPr wrap="square" rtlCol="0">
            <a:spAutoFit/>
          </a:bodyPr>
          <a:p>
            <a:pPr>
              <a:lnSpc>
                <a:spcPct val="140000"/>
              </a:lnSpc>
            </a:pPr>
            <a:r>
              <a:rPr lang="zh-CN" altLang="en-US"/>
              <a:t>产品名称                    河正牌</a:t>
            </a:r>
            <a:r>
              <a:rPr lang="en-US" altLang="zh-CN"/>
              <a:t>HZ-2000</a:t>
            </a:r>
            <a:r>
              <a:rPr lang="zh-CN" altLang="en-US"/>
              <a:t>智能过滤机</a:t>
            </a:r>
            <a:endParaRPr lang="zh-CN" altLang="en-US"/>
          </a:p>
          <a:p>
            <a:pPr>
              <a:lnSpc>
                <a:spcPct val="140000"/>
              </a:lnSpc>
            </a:pPr>
            <a:r>
              <a:rPr lang="zh-CN" altLang="en-US"/>
              <a:t>产品尺寸                    </a:t>
            </a:r>
            <a:r>
              <a:rPr lang="en-US" altLang="zh-CN"/>
              <a:t>1200x570x1850</a:t>
            </a:r>
            <a:r>
              <a:rPr lang="zh-CN" altLang="en-US"/>
              <a:t>（</a:t>
            </a:r>
            <a:r>
              <a:rPr lang="en-US" altLang="zh-CN"/>
              <a:t>mm</a:t>
            </a:r>
            <a:r>
              <a:rPr lang="zh-CN" altLang="en-US"/>
              <a:t>）</a:t>
            </a:r>
            <a:endParaRPr lang="zh-CN" altLang="en-US"/>
          </a:p>
          <a:p>
            <a:pPr>
              <a:lnSpc>
                <a:spcPct val="140000"/>
              </a:lnSpc>
            </a:pPr>
            <a:r>
              <a:rPr lang="zh-CN" altLang="en-US"/>
              <a:t>占地面积                    </a:t>
            </a:r>
            <a:r>
              <a:rPr lang="en-US" altLang="zh-CN"/>
              <a:t>1.2x0.58</a:t>
            </a:r>
            <a:r>
              <a:rPr lang="en-US" altLang="zh-CN">
                <a:latin typeface="Arial" panose="020B0604020202020204" pitchFamily="34" charset="0"/>
              </a:rPr>
              <a:t>≈0.7 </a:t>
            </a:r>
            <a:r>
              <a:rPr lang="en-US" altLang="zh-CN" b="1">
                <a:latin typeface="宋体" panose="02010600030101010101" pitchFamily="2" charset="-122"/>
                <a:ea typeface="宋体" panose="02010600030101010101" pitchFamily="2" charset="-122"/>
              </a:rPr>
              <a:t>㎡</a:t>
            </a:r>
            <a:endParaRPr lang="en-US" altLang="zh-CN" b="1">
              <a:latin typeface="宋体" panose="02010600030101010101" pitchFamily="2" charset="-122"/>
              <a:ea typeface="宋体" panose="02010600030101010101" pitchFamily="2" charset="-122"/>
            </a:endParaRPr>
          </a:p>
          <a:p>
            <a:pPr>
              <a:lnSpc>
                <a:spcPct val="140000"/>
              </a:lnSpc>
            </a:pPr>
            <a:r>
              <a:rPr lang="zh-CN" altLang="en-US"/>
              <a:t>产品净重                    </a:t>
            </a:r>
            <a:r>
              <a:rPr lang="en-US" altLang="zh-CN"/>
              <a:t>240KG</a:t>
            </a:r>
            <a:endParaRPr lang="en-US" altLang="zh-CN"/>
          </a:p>
          <a:p>
            <a:pPr>
              <a:lnSpc>
                <a:spcPct val="140000"/>
              </a:lnSpc>
            </a:pPr>
            <a:r>
              <a:rPr lang="zh-CN" altLang="en-US"/>
              <a:t>执行标准                    符合行业标准</a:t>
            </a:r>
            <a:endParaRPr lang="zh-CN" altLang="en-US"/>
          </a:p>
          <a:p>
            <a:pPr>
              <a:lnSpc>
                <a:spcPct val="140000"/>
              </a:lnSpc>
            </a:pPr>
            <a:r>
              <a:rPr lang="zh-CN" altLang="en-US"/>
              <a:t>出水流量                     </a:t>
            </a:r>
            <a:r>
              <a:rPr lang="en-US" altLang="zh-CN"/>
              <a:t>30-60 </a:t>
            </a:r>
            <a:r>
              <a:rPr lang="zh-CN" altLang="en-US"/>
              <a:t>吨</a:t>
            </a:r>
            <a:r>
              <a:rPr lang="en-US" altLang="zh-CN"/>
              <a:t>/</a:t>
            </a:r>
            <a:r>
              <a:rPr lang="zh-CN" altLang="en-US"/>
              <a:t>小时                </a:t>
            </a:r>
            <a:endParaRPr lang="zh-CN" altLang="en-US"/>
          </a:p>
          <a:p>
            <a:pPr>
              <a:lnSpc>
                <a:spcPct val="140000"/>
              </a:lnSpc>
            </a:pPr>
            <a:r>
              <a:rPr lang="zh-CN" altLang="en-US"/>
              <a:t>适用水压                    </a:t>
            </a:r>
            <a:r>
              <a:rPr lang="en-US" altLang="zh-CN"/>
              <a:t>2.5KG</a:t>
            </a:r>
            <a:r>
              <a:rPr lang="zh-CN" altLang="en-US"/>
              <a:t>                                                          </a:t>
            </a:r>
            <a:endParaRPr lang="zh-CN" altLang="en-US"/>
          </a:p>
          <a:p>
            <a:pPr>
              <a:lnSpc>
                <a:spcPct val="140000"/>
              </a:lnSpc>
            </a:pPr>
            <a:r>
              <a:rPr lang="zh-CN" altLang="en-US"/>
              <a:t>适用温度                     </a:t>
            </a:r>
            <a:r>
              <a:rPr lang="en-US" altLang="zh-CN"/>
              <a:t>20~80</a:t>
            </a:r>
            <a:r>
              <a:rPr lang="en-US" altLang="zh-CN" b="1">
                <a:latin typeface="宋体" panose="02010600030101010101" pitchFamily="2" charset="-122"/>
                <a:ea typeface="宋体" panose="02010600030101010101" pitchFamily="2" charset="-122"/>
              </a:rPr>
              <a:t>℃</a:t>
            </a:r>
            <a:endParaRPr lang="en-US" altLang="zh-CN" b="1">
              <a:latin typeface="宋体" panose="02010600030101010101" pitchFamily="2" charset="-122"/>
              <a:ea typeface="宋体" panose="02010600030101010101" pitchFamily="2" charset="-122"/>
            </a:endParaRPr>
          </a:p>
          <a:p>
            <a:pPr>
              <a:lnSpc>
                <a:spcPct val="140000"/>
              </a:lnSpc>
            </a:pPr>
            <a:r>
              <a:rPr lang="zh-CN" altLang="en-US"/>
              <a:t>供气气压                     </a:t>
            </a:r>
            <a:r>
              <a:rPr lang="en-US" altLang="zh-CN"/>
              <a:t>5KG</a:t>
            </a:r>
            <a:endParaRPr lang="en-US" altLang="zh-CN"/>
          </a:p>
          <a:p>
            <a:pPr>
              <a:lnSpc>
                <a:spcPct val="140000"/>
              </a:lnSpc>
            </a:pPr>
            <a:r>
              <a:rPr lang="zh-CN" altLang="en-US"/>
              <a:t>自来水水压                 </a:t>
            </a:r>
            <a:r>
              <a:rPr lang="en-US" altLang="zh-CN"/>
              <a:t>2KG</a:t>
            </a:r>
            <a:endParaRPr lang="en-US" altLang="zh-CN"/>
          </a:p>
          <a:p>
            <a:pPr>
              <a:lnSpc>
                <a:spcPct val="140000"/>
              </a:lnSpc>
            </a:pPr>
            <a:r>
              <a:rPr lang="zh-CN" altLang="en-US"/>
              <a:t>额定电压（泵）          </a:t>
            </a:r>
            <a:r>
              <a:rPr lang="en-US" altLang="zh-CN"/>
              <a:t>380V</a:t>
            </a:r>
            <a:endParaRPr lang="en-US" altLang="zh-CN"/>
          </a:p>
          <a:p>
            <a:pPr>
              <a:lnSpc>
                <a:spcPct val="140000"/>
              </a:lnSpc>
            </a:pPr>
            <a:r>
              <a:rPr lang="zh-CN" altLang="en-US"/>
              <a:t>额度频率 （泵）         </a:t>
            </a:r>
            <a:r>
              <a:rPr lang="en-US" altLang="zh-CN"/>
              <a:t>50HZ</a:t>
            </a:r>
            <a:endParaRPr lang="en-US" altLang="zh-CN"/>
          </a:p>
          <a:p>
            <a:pPr>
              <a:lnSpc>
                <a:spcPct val="140000"/>
              </a:lnSpc>
            </a:pPr>
            <a:r>
              <a:rPr lang="zh-CN" altLang="en-US"/>
              <a:t>额度功率  （泵）        </a:t>
            </a:r>
            <a:r>
              <a:rPr lang="en-US" altLang="zh-CN"/>
              <a:t>4KW</a:t>
            </a:r>
            <a:endParaRPr lang="en-US" altLang="zh-CN"/>
          </a:p>
          <a:p>
            <a:pPr>
              <a:lnSpc>
                <a:spcPct val="140000"/>
              </a:lnSpc>
            </a:pPr>
            <a:r>
              <a:rPr lang="zh-CN" altLang="en-US"/>
              <a:t>适用环境                     常温</a:t>
            </a: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advClick="0" advTm="3000"/>
    </mc:Choice>
    <mc:Fallback>
      <p:transition advClick="0" advTm="3000"/>
    </mc:Fallback>
  </mc:AlternateContent>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TEMPLATE_CATEGORY" val="custom"/>
  <p:tag name="KSO_WM_TEMPLATE_INDEX" val="160473"/>
</p:tagLst>
</file>

<file path=ppt/tags/tag11.xml><?xml version="1.0" encoding="utf-8"?>
<p:tagLst xmlns:p="http://schemas.openxmlformats.org/presentationml/2006/main">
  <p:tag name="KSO_WM_BEAUTIFY_FLAG" val="#wm#"/>
  <p:tag name="KSO_WM_TEMPLATE_CATEGORY" val="custom"/>
  <p:tag name="KSO_WM_TEMPLATE_INDEX" val="160473"/>
</p:tagLst>
</file>

<file path=ppt/tags/tag12.xml><?xml version="1.0" encoding="utf-8"?>
<p:tagLst xmlns:p="http://schemas.openxmlformats.org/presentationml/2006/main">
  <p:tag name="KSO_WM_BEAUTIFY_FLAG" val="#wm#"/>
  <p:tag name="KSO_WM_TEMPLATE_CATEGORY" val="custom"/>
  <p:tag name="KSO_WM_TEMPLATE_INDEX" val="160473"/>
</p:tagLst>
</file>

<file path=ppt/tags/tag13.xml><?xml version="1.0" encoding="utf-8"?>
<p:tagLst xmlns:p="http://schemas.openxmlformats.org/presentationml/2006/main">
  <p:tag name="KSO_WM_BEAUTIFY_FLAG" val="#wm#"/>
  <p:tag name="KSO_WM_TEMPLATE_CATEGORY" val="custom"/>
  <p:tag name="KSO_WM_TEMPLATE_INDEX" val="160473"/>
</p:tagLst>
</file>

<file path=ppt/tags/tag14.xml><?xml version="1.0" encoding="utf-8"?>
<p:tagLst xmlns:p="http://schemas.openxmlformats.org/presentationml/2006/main">
  <p:tag name="KSO_WM_BEAUTIFY_FLAG" val="#wm#"/>
  <p:tag name="KSO_WM_TEMPLATE_CATEGORY" val="custom"/>
  <p:tag name="KSO_WM_TEMPLATE_INDEX" val="160473"/>
</p:tagLst>
</file>

<file path=ppt/tags/tag15.xml><?xml version="1.0" encoding="utf-8"?>
<p:tagLst xmlns:p="http://schemas.openxmlformats.org/presentationml/2006/main">
  <p:tag name="KSO_WM_BEAUTIFY_FLAG" val="#wm#"/>
  <p:tag name="KSO_WM_TEMPLATE_CATEGORY" val="custom"/>
  <p:tag name="KSO_WM_TEMPLATE_INDEX" val="160473"/>
</p:tagLst>
</file>

<file path=ppt/tags/tag16.xml><?xml version="1.0" encoding="utf-8"?>
<p:tagLst xmlns:p="http://schemas.openxmlformats.org/presentationml/2006/main">
  <p:tag name="KSO_WM_BEAUTIFY_FLAG" val="#wm#"/>
  <p:tag name="KSO_WM_TEMPLATE_CATEGORY" val="custom"/>
  <p:tag name="KSO_WM_TEMPLATE_INDEX" val="160473"/>
</p:tagLst>
</file>

<file path=ppt/tags/tag17.xml><?xml version="1.0" encoding="utf-8"?>
<p:tagLst xmlns:p="http://schemas.openxmlformats.org/presentationml/2006/main">
  <p:tag name="KSO_WM_BEAUTIFY_FLAG" val="#wm#"/>
  <p:tag name="KSO_WM_TEMPLATE_CATEGORY" val="custom"/>
  <p:tag name="KSO_WM_TEMPLATE_INDEX" val="160473"/>
</p:tagLst>
</file>

<file path=ppt/tags/tag18.xml><?xml version="1.0" encoding="utf-8"?>
<p:tagLst xmlns:p="http://schemas.openxmlformats.org/presentationml/2006/main">
  <p:tag name="KSO_WM_BEAUTIFY_FLAG" val="#wm#"/>
  <p:tag name="KSO_WM_TEMPLATE_CATEGORY" val="custom"/>
  <p:tag name="KSO_WM_TEMPLATE_INDEX" val="160473"/>
</p:tagLst>
</file>

<file path=ppt/tags/tag19.xml><?xml version="1.0" encoding="utf-8"?>
<p:tagLst xmlns:p="http://schemas.openxmlformats.org/presentationml/2006/main">
  <p:tag name="KSO_WM_BEAUTIFY_FLAG" val="#wm#"/>
  <p:tag name="KSO_WM_TEMPLATE_CATEGORY" val="custom"/>
  <p:tag name="KSO_WM_TEMPLATE_INDEX" val="16047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BEAUTIFY_FLAG" val="#wm#"/>
  <p:tag name="KSO_WM_TEMPLATE_CATEGORY" val="custom"/>
  <p:tag name="KSO_WM_TEMPLATE_INDEX" val="160473"/>
</p:tagLst>
</file>

<file path=ppt/tags/tag21.xml><?xml version="1.0" encoding="utf-8"?>
<p:tagLst xmlns:p="http://schemas.openxmlformats.org/presentationml/2006/main">
  <p:tag name="KSO_WM_BEAUTIFY_FLAG" val="#wm#"/>
  <p:tag name="KSO_WM_TEMPLATE_CATEGORY" val="custom"/>
  <p:tag name="KSO_WM_TEMPLATE_INDEX" val="160473"/>
</p:tagLst>
</file>

<file path=ppt/tags/tag22.xml><?xml version="1.0" encoding="utf-8"?>
<p:tagLst xmlns:p="http://schemas.openxmlformats.org/presentationml/2006/main">
  <p:tag name="KSO_WM_BEAUTIFY_FLAG" val="#wm#"/>
  <p:tag name="KSO_WM_TEMPLATE_CATEGORY" val="custom"/>
  <p:tag name="KSO_WM_TEMPLATE_INDEX" val="160473"/>
</p:tagLst>
</file>

<file path=ppt/tags/tag23.xml><?xml version="1.0" encoding="utf-8"?>
<p:tagLst xmlns:p="http://schemas.openxmlformats.org/presentationml/2006/main">
  <p:tag name="KSO_WM_BEAUTIFY_FLAG" val="#wm#"/>
  <p:tag name="KSO_WM_TEMPLATE_CATEGORY" val="custom"/>
  <p:tag name="KSO_WM_TEMPLATE_INDEX" val="160473"/>
</p:tagLst>
</file>

<file path=ppt/tags/tag24.xml><?xml version="1.0" encoding="utf-8"?>
<p:tagLst xmlns:p="http://schemas.openxmlformats.org/presentationml/2006/main">
  <p:tag name="KSO_WM_BEAUTIFY_FLAG" val="#wm#"/>
  <p:tag name="KSO_WM_TEMPLATE_CATEGORY" val="custom"/>
  <p:tag name="KSO_WM_TEMPLATE_INDEX" val="160473"/>
</p:tagLst>
</file>

<file path=ppt/tags/tag25.xml><?xml version="1.0" encoding="utf-8"?>
<p:tagLst xmlns:p="http://schemas.openxmlformats.org/presentationml/2006/main">
  <p:tag name="KSO_WM_BEAUTIFY_FLAG" val="#wm#"/>
  <p:tag name="KSO_WM_TEMPLATE_CATEGORY" val="custom"/>
  <p:tag name="KSO_WM_TEMPLATE_INDEX" val="16047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4.xml><?xml version="1.0" encoding="utf-8"?>
<p:tagLst xmlns:p="http://schemas.openxmlformats.org/presentationml/2006/main">
  <p:tag name="KSO_WM_TAG_VERSION" val="1.0"/>
  <p:tag name="KSO_WM_BEAUTIFY_FLAG" val="#wm#"/>
  <p:tag name="KSO_WM_UNIT_TYPE" val="i"/>
  <p:tag name="KSO_WM_UNIT_ID" val="custom198_27*i*0"/>
  <p:tag name="KSO_WM_TEMPLATE_CATEGORY" val="custom"/>
  <p:tag name="KSO_WM_TEMPLATE_INDEX" val="198"/>
</p:tagLst>
</file>

<file path=ppt/tags/tag5.xml><?xml version="1.0" encoding="utf-8"?>
<p:tagLst xmlns:p="http://schemas.openxmlformats.org/presentationml/2006/main">
  <p:tag name="KSO_WM_TAG_VERSION" val="1.0"/>
  <p:tag name="KSO_WM_BEAUTIFY_FLAG" val="#wm#"/>
  <p:tag name="KSO_WM_UNIT_TYPE" val="i"/>
  <p:tag name="KSO_WM_UNIT_ID" val="custom198_27*i*1"/>
  <p:tag name="KSO_WM_TEMPLATE_CATEGORY" val="custom"/>
  <p:tag name="KSO_WM_TEMPLATE_INDEX" val="198"/>
</p:tagLst>
</file>

<file path=ppt/tags/tag6.xml><?xml version="1.0" encoding="utf-8"?>
<p:tagLst xmlns:p="http://schemas.openxmlformats.org/presentationml/2006/main">
  <p:tag name="KSO_WM_TAG_VERSION" val="1.0"/>
  <p:tag name="KSO_WM_BEAUTIFY_FLAG" val="#wm#"/>
  <p:tag name="KSO_WM_UNIT_TYPE" val="i"/>
  <p:tag name="KSO_WM_UNIT_ID" val="custom198_27*i*2"/>
  <p:tag name="KSO_WM_TEMPLATE_CATEGORY" val="custom"/>
  <p:tag name="KSO_WM_TEMPLATE_INDEX" val="198"/>
</p:tagLst>
</file>

<file path=ppt/tags/tag7.xml><?xml version="1.0" encoding="utf-8"?>
<p:tagLst xmlns:p="http://schemas.openxmlformats.org/presentationml/2006/main">
  <p:tag name="KSO_WM_TAG_VERSION" val="1.0"/>
  <p:tag name="KSO_WM_BEAUTIFY_FLAG" val="#wm#"/>
  <p:tag name="KSO_WM_UNIT_TYPE" val="i"/>
  <p:tag name="KSO_WM_UNIT_ID" val="custom198_27*i*3"/>
  <p:tag name="KSO_WM_TEMPLATE_CATEGORY" val="custom"/>
  <p:tag name="KSO_WM_TEMPLATE_INDEX" val="198"/>
</p:tagLst>
</file>

<file path=ppt/tags/tag8.xml><?xml version="1.0" encoding="utf-8"?>
<p:tagLst xmlns:p="http://schemas.openxmlformats.org/presentationml/2006/main">
  <p:tag name="KSO_WM_TAG_VERSION" val="1.0"/>
  <p:tag name="KSO_WM_TEMPLATE_CATEGORY" val="custom"/>
  <p:tag name="KSO_WM_TEMPLATE_INDEX" val="160473"/>
</p:tagLst>
</file>

<file path=ppt/tags/tag9.xml><?xml version="1.0" encoding="utf-8"?>
<p:tagLst xmlns:p="http://schemas.openxmlformats.org/presentationml/2006/main">
  <p:tag name="KSO_WM_TAG_VERSION" val="1.0"/>
  <p:tag name="KSO_WM_TEMPLATE_CATEGORY" val="custom"/>
  <p:tag name="KSO_WM_TEMPLATE_INDEX" val="160473"/>
</p:tagLst>
</file>

<file path=ppt/theme/theme1.xml><?xml version="1.0" encoding="utf-8"?>
<a:theme xmlns:a="http://schemas.openxmlformats.org/drawingml/2006/main" name="Office 主题">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160198.198">
      <a:dk1>
        <a:srgbClr val="3D3F41"/>
      </a:dk1>
      <a:lt1>
        <a:srgbClr val="FFFFFF"/>
      </a:lt1>
      <a:dk2>
        <a:srgbClr val="454749"/>
      </a:dk2>
      <a:lt2>
        <a:srgbClr val="FFFFFF"/>
      </a:lt2>
      <a:accent1>
        <a:srgbClr val="307EAE"/>
      </a:accent1>
      <a:accent2>
        <a:srgbClr val="25B7EC"/>
      </a:accent2>
      <a:accent3>
        <a:srgbClr val="5DBFAD"/>
      </a:accent3>
      <a:accent4>
        <a:srgbClr val="A6A081"/>
      </a:accent4>
      <a:accent5>
        <a:srgbClr val="7479AB"/>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3762</Words>
  <Application>WPS 演示</Application>
  <PresentationFormat>宽屏</PresentationFormat>
  <Paragraphs>348</Paragraphs>
  <Slides>16</Slides>
  <Notes>1</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16</vt:i4>
      </vt:variant>
    </vt:vector>
  </HeadingPairs>
  <TitlesOfParts>
    <vt:vector size="33" baseType="lpstr">
      <vt:lpstr>Arial</vt:lpstr>
      <vt:lpstr>宋体</vt:lpstr>
      <vt:lpstr>Wingdings</vt:lpstr>
      <vt:lpstr>黑体</vt:lpstr>
      <vt:lpstr>Verdana</vt:lpstr>
      <vt:lpstr>Wingdings 2</vt:lpstr>
      <vt:lpstr>幼圆</vt:lpstr>
      <vt:lpstr>仿宋</vt:lpstr>
      <vt:lpstr>Wingdings</vt:lpstr>
      <vt:lpstr>+中文正文</vt:lpstr>
      <vt:lpstr>微软雅黑</vt:lpstr>
      <vt:lpstr>Arial Unicode MS</vt:lpstr>
      <vt:lpstr>Calibri</vt:lpstr>
      <vt:lpstr>Segoe Print</vt:lpstr>
      <vt:lpstr>Office 主题</vt:lpstr>
      <vt:lpstr>A000120140530A99PPBG</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22</cp:revision>
  <dcterms:created xsi:type="dcterms:W3CDTF">2018-03-01T02:03:00Z</dcterms:created>
  <dcterms:modified xsi:type="dcterms:W3CDTF">2018-07-16T04:25:57Z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2052-11.1.0.7693</vt:lpwstr>
  </property>
</Properties>
</file>